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56" r:id="rId5"/>
    <p:sldId id="257" r:id="rId6"/>
    <p:sldId id="287" r:id="rId7"/>
    <p:sldId id="286" r:id="rId8"/>
    <p:sldId id="268" r:id="rId9"/>
    <p:sldId id="288" r:id="rId10"/>
    <p:sldId id="265" r:id="rId11"/>
    <p:sldId id="284" r:id="rId12"/>
    <p:sldId id="269" r:id="rId13"/>
    <p:sldId id="267" r:id="rId14"/>
    <p:sldId id="266" r:id="rId15"/>
    <p:sldId id="263" r:id="rId16"/>
    <p:sldId id="270" r:id="rId17"/>
    <p:sldId id="271" r:id="rId18"/>
    <p:sldId id="258" r:id="rId19"/>
    <p:sldId id="262" r:id="rId20"/>
    <p:sldId id="259" r:id="rId21"/>
    <p:sldId id="261" r:id="rId22"/>
    <p:sldId id="260" r:id="rId23"/>
    <p:sldId id="274" r:id="rId24"/>
    <p:sldId id="275" r:id="rId25"/>
    <p:sldId id="277" r:id="rId26"/>
    <p:sldId id="278" r:id="rId27"/>
    <p:sldId id="279" r:id="rId28"/>
    <p:sldId id="280" r:id="rId29"/>
    <p:sldId id="273" r:id="rId30"/>
    <p:sldId id="285" r:id="rId31"/>
    <p:sldId id="276" r:id="rId32"/>
    <p:sldId id="281" r:id="rId33"/>
    <p:sldId id="282" r:id="rId34"/>
    <p:sldId id="283" r:id="rId35"/>
    <p:sldId id="290" r:id="rId36"/>
    <p:sldId id="28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33" autoAdjust="0"/>
  </p:normalViewPr>
  <p:slideViewPr>
    <p:cSldViewPr>
      <p:cViewPr varScale="1">
        <p:scale>
          <a:sx n="85" d="100"/>
          <a:sy n="85" d="100"/>
        </p:scale>
        <p:origin x="236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51224E-484C-49FB-B87B-A98B94C361AC}" type="datetimeFigureOut">
              <a:rPr lang="en-US" smtClean="0"/>
              <a:pPr/>
              <a:t>10/7/2019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AEE1B5-460C-47F1-A872-68D336C65EBA}" type="slidenum">
              <a:rPr lang="en-US" smtClean="0"/>
              <a:pPr/>
              <a:t>‹#›</a:t>
            </a:fld>
            <a:endParaRPr lang="en-US"/>
          </a:p>
        </p:txBody>
      </p:sp>
    </p:spTree>
    <p:extLst>
      <p:ext uri="{BB962C8B-B14F-4D97-AF65-F5344CB8AC3E}">
        <p14:creationId xmlns:p14="http://schemas.microsoft.com/office/powerpoint/2010/main" val="235691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presentation was created to answer the</a:t>
            </a:r>
            <a:r>
              <a:rPr lang="en-US" baseline="0" dirty="0"/>
              <a:t> many questions that soil scientists have asked about how and when the NASIS data was created.  The questions will be answered.</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Form SS-6,</a:t>
            </a:r>
            <a:r>
              <a:rPr lang="en-US" baseline="0" dirty="0"/>
              <a:t> which later became the Form SOI-6, arrived about the same time as the “Form 5”.  Once again, the form was a data entry form used to enter data into the ISU mainframe.  The purpose was to retrieve property and interpretation tables for the soil survey manuscripts.  The Form SOI-6 entered the map unit information.  The survey area, map unit symbol, map unit names were entered, along with the map unit phase criteria.  The form allowed a maximum of 3 components.  The component “layers” could be “adjusted” to allow the depths to match the Taxonomic Unit Description for the survey area.</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Additional information from </a:t>
            </a:r>
            <a:r>
              <a:rPr lang="en-US" sz="1200" kern="1200" baseline="0" dirty="0">
                <a:solidFill>
                  <a:schemeClr val="tx1"/>
                </a:solidFill>
                <a:latin typeface="+mn-lt"/>
                <a:ea typeface="+mn-ea"/>
                <a:cs typeface="+mn-cs"/>
              </a:rPr>
              <a:t>“</a:t>
            </a:r>
            <a:r>
              <a:rPr lang="en-US" sz="1200" b="0" kern="1200" dirty="0">
                <a:solidFill>
                  <a:schemeClr val="tx1"/>
                </a:solidFill>
                <a:latin typeface="+mn-lt"/>
                <a:ea typeface="+mn-ea"/>
                <a:cs typeface="+mn-cs"/>
              </a:rPr>
              <a:t>United States Soil Survey Databases” edited by J.R. Fortner and A.B. Price </a:t>
            </a:r>
            <a:r>
              <a:rPr lang="en-US" sz="1200" b="0" i="1" kern="1200" dirty="0">
                <a:solidFill>
                  <a:schemeClr val="tx1"/>
                </a:solidFill>
                <a:latin typeface="+mn-lt"/>
                <a:ea typeface="+mn-ea"/>
                <a:cs typeface="+mn-cs"/>
              </a:rPr>
              <a:t>USDA-NRCS in 2009</a:t>
            </a:r>
            <a:r>
              <a:rPr lang="en-US" baseline="0" dirty="0"/>
              <a:t>:”</a:t>
            </a:r>
            <a:r>
              <a:rPr lang="en-US" sz="1200" kern="1200" dirty="0">
                <a:solidFill>
                  <a:schemeClr val="tx1"/>
                </a:solidFill>
                <a:latin typeface="+mn-lt"/>
                <a:ea typeface="+mn-ea"/>
                <a:cs typeface="+mn-cs"/>
              </a:rPr>
              <a:t> Computerization in SCS offices for processing soil survey data began in 1977 with </a:t>
            </a:r>
            <a:r>
              <a:rPr lang="en-US" sz="1200" kern="1200" dirty="0" err="1">
                <a:solidFill>
                  <a:schemeClr val="tx1"/>
                </a:solidFill>
                <a:latin typeface="+mn-lt"/>
                <a:ea typeface="+mn-ea"/>
                <a:cs typeface="+mn-cs"/>
              </a:rPr>
              <a:t>Linolex</a:t>
            </a:r>
            <a:r>
              <a:rPr lang="en-US" sz="1200" kern="1200" dirty="0">
                <a:solidFill>
                  <a:schemeClr val="tx1"/>
                </a:solidFill>
                <a:latin typeface="+mn-lt"/>
                <a:ea typeface="+mn-ea"/>
                <a:cs typeface="+mn-cs"/>
              </a:rPr>
              <a:t> word-processing equipment in SCS regional offices. This equipment was used to prepare manuscript tables received on magnetic tape from ISU for final publication. Remote access to ISU from SCS began in the early 1980s with Harris Remote Job Entry equipment in both state and regional offices. Communication was through 4800-baud dial-up commercial ports. This was a time of significant change as batch software had to be redesigned for remote usage and data entry. Processing and printing of manuscripts shifted from ISU to SCS offices.”</a:t>
            </a:r>
          </a:p>
          <a:p>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From Unites States Soil Survey Databases:  “</a:t>
            </a:r>
            <a:r>
              <a:rPr lang="en-US" sz="1200" kern="1200" dirty="0">
                <a:solidFill>
                  <a:schemeClr val="tx1"/>
                </a:solidFill>
                <a:latin typeface="+mn-lt"/>
                <a:ea typeface="+mn-ea"/>
                <a:cs typeface="+mn-cs"/>
              </a:rPr>
              <a:t>In 1987, this effort produced the Computer Assisted Management and Planning System (CAMPS) field office software and the State Soil Survey Database (SSSD). SSSD, which used Prelude® RDBMS software, was the culmination of the SRIS effort.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With the release of SSSD, state SCS offices were equipped with UNIX computers. The SSSD software allowed the SCS state offices to manage their portion of the soil survey databases, which were downloaded from ISU via telecommunications. The primary function of the first release of SSSD was to clean up soil data and provide a download of the Map Unit Interpretation Record (MUIR) database to CAMPS. The first release of SSSD provided the ability to develop reports through standard database queries and manage nontechnical soil descriptions. With this software release also came the recognition that a soil scientist (soil dataset manager) position was needed at each SCS state office to manage the soil information system.</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With SSSD, the SCS state offices could edit the soil map unit property and interpretation (MUIR) data at ISU and thus more accurately represent local conditions. The offices then returned a copy of the edited data to ISU. This editing capability provided for a national collection of MUIR data in 1993. SSSD releases in 1988 through 1993 added additional capabilities. “</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only remaining 1993 archive of the Map Unit Interpretation Record (MUIR)</a:t>
            </a:r>
            <a:r>
              <a:rPr lang="en-US" baseline="0" dirty="0"/>
              <a:t> is located on the computer of the National Database Manager in the National Soil Survey Center at Lincoln, Nebraska.  It is now viewed using MS Access software.  In this Access view, the “Component “ and “Layer” tables are used to view TX249; one of the Series Interpretation Records for the Vernon series.  Notice the identification of </a:t>
            </a:r>
            <a:r>
              <a:rPr lang="en-US" baseline="0" dirty="0" err="1"/>
              <a:t>LayerID</a:t>
            </a:r>
            <a:r>
              <a:rPr lang="en-US" baseline="0" dirty="0"/>
              <a:t> “11” and “12”.  Also notice the similarities of the data; all the data came from the same form SOI-5.  The only variations are the layer depths entered on the SOI-6 for use in the specific county, and any specific phase criteria.  Notice the differences for the eroded “ES” map unit.</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Comparing the “MUIR” data to the SOI-5 data you will notice</a:t>
            </a:r>
            <a:r>
              <a:rPr lang="en-US" baseline="0" dirty="0"/>
              <a:t> an exact duplicate for almost all of the data.  Notice the Kansas data deviates slightly from the SOI-5 data.  The SSSD had capabilities of direct editing of the data versus the process of the Forms SOI-5 and SOI-6 being modified, transmitted to ISU and retrieved from ISU.  The SSSD provided the states the capability of printing manuscript reports locally.  Editing the data locally and reporting the data locally improved the efficiency of publishing soil survey manuscripts.  From “United States Soil Databases”:  “</a:t>
            </a:r>
            <a:r>
              <a:rPr lang="en-US" sz="1200" kern="1200" dirty="0">
                <a:solidFill>
                  <a:schemeClr val="tx1"/>
                </a:solidFill>
                <a:latin typeface="+mn-lt"/>
                <a:ea typeface="+mn-ea"/>
                <a:cs typeface="+mn-cs"/>
              </a:rPr>
              <a:t>Although table generation remained the primary purpose, the MUIR database soon began to be used for more than developing soil interpretation tables for reports. SCS began to use the database to answer questions on a wide range of soil-related issues across the United States, for example, the extent of salt-affected soils, soil loss tolerance and erosion potential for determination of highly erodible land, and, more recently, identification of hydric soils (wetlands). The uses of the soil database continued to expand and change until it became apparent in 1988 that SSSD and MUIR could not meet the changing needs. New information systems technology was available that could advance the use of soil survey information.”</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In 1989,</a:t>
            </a:r>
            <a:r>
              <a:rPr lang="en-US" baseline="0" dirty="0"/>
              <a:t> a team was developed to plan the next phase of soil databases.  From “United States Soil Databases” :  “</a:t>
            </a:r>
            <a:r>
              <a:rPr lang="en-US" sz="1200" kern="1200" dirty="0">
                <a:solidFill>
                  <a:schemeClr val="tx1"/>
                </a:solidFill>
                <a:latin typeface="+mn-lt"/>
                <a:ea typeface="+mn-ea"/>
                <a:cs typeface="+mn-cs"/>
              </a:rPr>
              <a:t>Development of NASIS began with the analysis and documentation of the business of soil survey from beginning to end. Teams from various levels in the NCSS were established to complete the requirements analysis. Using structured systems analysis, these teams documented requirements that were passed on to contract software programmers. This analysis documented the important shift of the NCSS from producing static, printed soil survey reports to providing a dynamic database of soil information that could  meet a wide range of needs.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 field data collection system was needed to ensure the integrity and completeness of the data collected, including the geographic coordinates. The system was designed to provide users accurate and complete soil survey information based on what was observed during the soil survey process. Implicit in this idea was the ability to describe accurately the variability of soils and their properties as they occur on the landscape. This new system had to provide for a continuous update of the database as new information is gathered, so that one version of these data was available to users at the field, state, and national levels.”</a:t>
            </a:r>
          </a:p>
          <a:p>
            <a:endParaRPr lang="en-US" baseline="0" dirty="0"/>
          </a:p>
          <a:p>
            <a:r>
              <a:rPr lang="en-US" baseline="0" dirty="0"/>
              <a:t>“</a:t>
            </a:r>
            <a:r>
              <a:rPr lang="en-US" sz="1200" kern="1200" dirty="0">
                <a:solidFill>
                  <a:schemeClr val="tx1"/>
                </a:solidFill>
                <a:latin typeface="+mn-lt"/>
                <a:ea typeface="+mn-ea"/>
                <a:cs typeface="+mn-cs"/>
              </a:rPr>
              <a:t>Many weeks of analysis (discussion) early on and numerous follow-up meetings identified the following specific system objectives (Soil Survey Staff, 1991):</a:t>
            </a:r>
          </a:p>
          <a:p>
            <a:r>
              <a:rPr lang="en-US" sz="1200" kern="1200" dirty="0">
                <a:solidFill>
                  <a:schemeClr val="tx1"/>
                </a:solidFill>
                <a:latin typeface="+mn-lt"/>
                <a:ea typeface="+mn-ea"/>
                <a:cs typeface="+mn-cs"/>
              </a:rPr>
              <a:t>•	The placement of automated tools in the hands of front-line field office staff.</a:t>
            </a:r>
          </a:p>
          <a:p>
            <a:r>
              <a:rPr lang="en-US" sz="1200" kern="1200" dirty="0">
                <a:solidFill>
                  <a:schemeClr val="tx1"/>
                </a:solidFill>
                <a:latin typeface="+mn-lt"/>
                <a:ea typeface="+mn-ea"/>
                <a:cs typeface="+mn-cs"/>
              </a:rPr>
              <a:t>•	One-time data entry, so that data could be retrieved by multiple software modules in various computer programs.</a:t>
            </a:r>
          </a:p>
          <a:p>
            <a:r>
              <a:rPr lang="en-US" sz="1200" kern="1200" dirty="0">
                <a:solidFill>
                  <a:schemeClr val="tx1"/>
                </a:solidFill>
                <a:latin typeface="+mn-lt"/>
                <a:ea typeface="+mn-ea"/>
                <a:cs typeface="+mn-cs"/>
              </a:rPr>
              <a:t>•	A simple means of entering data in same format as that used during data collection.</a:t>
            </a:r>
          </a:p>
          <a:p>
            <a:r>
              <a:rPr lang="en-US" sz="1200" kern="1200" dirty="0">
                <a:solidFill>
                  <a:schemeClr val="tx1"/>
                </a:solidFill>
                <a:latin typeface="+mn-lt"/>
                <a:ea typeface="+mn-ea"/>
                <a:cs typeface="+mn-cs"/>
              </a:rPr>
              <a:t>•	Validations to ensure proper entry of data and algorithms to provide default values.</a:t>
            </a:r>
          </a:p>
          <a:p>
            <a:r>
              <a:rPr lang="en-US" sz="1200" kern="1200" dirty="0">
                <a:solidFill>
                  <a:schemeClr val="tx1"/>
                </a:solidFill>
                <a:latin typeface="+mn-lt"/>
                <a:ea typeface="+mn-ea"/>
                <a:cs typeface="+mn-cs"/>
              </a:rPr>
              <a:t>•	Automated procedures for correlation and quality assurance.</a:t>
            </a:r>
          </a:p>
          <a:p>
            <a:r>
              <a:rPr lang="en-US" sz="1200" kern="1200" dirty="0">
                <a:solidFill>
                  <a:schemeClr val="tx1"/>
                </a:solidFill>
                <a:latin typeface="+mn-lt"/>
                <a:ea typeface="+mn-ea"/>
                <a:cs typeface="+mn-cs"/>
              </a:rPr>
              <a:t>•	Flexibility of the system to adapt to changes in procedure and standards and to new data needs and policies.</a:t>
            </a:r>
          </a:p>
          <a:p>
            <a:r>
              <a:rPr lang="en-US" sz="1200" kern="1200" dirty="0">
                <a:solidFill>
                  <a:schemeClr val="tx1"/>
                </a:solidFill>
                <a:latin typeface="+mn-lt"/>
                <a:ea typeface="+mn-ea"/>
                <a:cs typeface="+mn-cs"/>
              </a:rPr>
              <a:t>•	Capability to aggregate large-scale digital soil maps to smaller scales based on user-defined criteria. </a:t>
            </a:r>
          </a:p>
          <a:p>
            <a:r>
              <a:rPr lang="en-US" sz="1200" kern="1200" dirty="0">
                <a:solidFill>
                  <a:schemeClr val="tx1"/>
                </a:solidFill>
                <a:latin typeface="+mn-lt"/>
                <a:ea typeface="+mn-ea"/>
                <a:cs typeface="+mn-cs"/>
              </a:rPr>
              <a:t>•	Data manipulation and retrieval options for all databases and software modules that include modeling capability.</a:t>
            </a:r>
          </a:p>
          <a:p>
            <a:r>
              <a:rPr lang="en-US" sz="1200" kern="1200" dirty="0">
                <a:solidFill>
                  <a:schemeClr val="tx1"/>
                </a:solidFill>
                <a:latin typeface="+mn-lt"/>
                <a:ea typeface="+mn-ea"/>
                <a:cs typeface="+mn-cs"/>
              </a:rPr>
              <a:t>•	The ability to use single property values or representative values in addition to ranges to be used in models.</a:t>
            </a:r>
          </a:p>
          <a:p>
            <a:r>
              <a:rPr lang="en-US" sz="1200" kern="1200" dirty="0">
                <a:solidFill>
                  <a:schemeClr val="tx1"/>
                </a:solidFill>
                <a:latin typeface="+mn-lt"/>
                <a:ea typeface="+mn-ea"/>
                <a:cs typeface="+mn-cs"/>
              </a:rPr>
              <a:t>•	Capability to indicate confidence limits and the reliability of map unit data.</a:t>
            </a:r>
          </a:p>
          <a:p>
            <a:r>
              <a:rPr lang="en-US" sz="1200" kern="1200" dirty="0">
                <a:solidFill>
                  <a:schemeClr val="tx1"/>
                </a:solidFill>
                <a:latin typeface="+mn-lt"/>
                <a:ea typeface="+mn-ea"/>
                <a:cs typeface="+mn-cs"/>
              </a:rPr>
              <a:t>•	Continuous update of national, state, and field office soil survey databases.</a:t>
            </a:r>
          </a:p>
          <a:p>
            <a:r>
              <a:rPr lang="en-US" sz="1200" kern="1200" dirty="0">
                <a:solidFill>
                  <a:schemeClr val="tx1"/>
                </a:solidFill>
                <a:latin typeface="+mn-lt"/>
                <a:ea typeface="+mn-ea"/>
                <a:cs typeface="+mn-cs"/>
              </a:rPr>
              <a:t>•	Field access to state and national databases at the discretion of the users.</a:t>
            </a:r>
          </a:p>
          <a:p>
            <a:r>
              <a:rPr lang="en-US" sz="1200" kern="1200" dirty="0">
                <a:solidFill>
                  <a:schemeClr val="tx1"/>
                </a:solidFill>
                <a:latin typeface="+mn-lt"/>
                <a:ea typeface="+mn-ea"/>
                <a:cs typeface="+mn-cs"/>
              </a:rPr>
              <a:t>•	Permanent storage of all soil survey documentation.</a:t>
            </a:r>
          </a:p>
          <a:p>
            <a:r>
              <a:rPr lang="en-US" sz="1200" kern="1200" dirty="0">
                <a:solidFill>
                  <a:schemeClr val="tx1"/>
                </a:solidFill>
                <a:latin typeface="+mn-lt"/>
                <a:ea typeface="+mn-ea"/>
                <a:cs typeface="+mn-cs"/>
              </a:rPr>
              <a:t>•	Capability to transfer data files between various kinds of equipment.</a:t>
            </a:r>
          </a:p>
          <a:p>
            <a:r>
              <a:rPr lang="en-US" sz="1200" kern="1200" dirty="0">
                <a:solidFill>
                  <a:schemeClr val="tx1"/>
                </a:solidFill>
                <a:latin typeface="+mn-lt"/>
                <a:ea typeface="+mn-ea"/>
                <a:cs typeface="+mn-cs"/>
              </a:rPr>
              <a:t>•	Two-way linkages to other natural resource databases.</a:t>
            </a:r>
          </a:p>
          <a:p>
            <a:r>
              <a:rPr lang="en-US" sz="1200" kern="1200" dirty="0">
                <a:solidFill>
                  <a:schemeClr val="tx1"/>
                </a:solidFill>
                <a:latin typeface="+mn-lt"/>
                <a:ea typeface="+mn-ea"/>
                <a:cs typeface="+mn-cs"/>
              </a:rPr>
              <a:t>•	Software modules that are interactive, menu driven, and user friendly.</a:t>
            </a:r>
          </a:p>
          <a:p>
            <a:r>
              <a:rPr lang="en-US" sz="1200" kern="1200" dirty="0">
                <a:solidFill>
                  <a:schemeClr val="tx1"/>
                </a:solidFill>
                <a:latin typeface="+mn-lt"/>
                <a:ea typeface="+mn-ea"/>
                <a:cs typeface="+mn-cs"/>
              </a:rPr>
              <a:t>•	Training on how to use the new system.”</a:t>
            </a:r>
          </a:p>
        </p:txBody>
      </p:sp>
      <p:sp>
        <p:nvSpPr>
          <p:cNvPr id="4" name="Slide Number Placeholder 3"/>
          <p:cNvSpPr>
            <a:spLocks noGrp="1"/>
          </p:cNvSpPr>
          <p:nvPr>
            <p:ph type="sldNum" sz="quarter" idx="10"/>
          </p:nvPr>
        </p:nvSpPr>
        <p:spPr/>
        <p:txBody>
          <a:bodyPr/>
          <a:lstStyle/>
          <a:p>
            <a:fld id="{A2AEE1B5-460C-47F1-A872-68D336C65EBA}"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 an annual release cycle NASIS was improved with new tools.</a:t>
            </a:r>
            <a:r>
              <a:rPr lang="en-US" baseline="0" dirty="0"/>
              <a:t>  NASIS separated the User Interface from the underlying database software.  All editing was controlled through the user interface thereby adding security and integrity to the database.  The initial release converted the existing “MUIR” data from the State Soil Survey Database into the Informix Database on a server located in each State Office.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1995, it was estimated the National Soil Information System database was valued at over $50 Billion dollars.  Over 100 years of soil survey history now has a database in which to reside.</a:t>
            </a:r>
            <a:endParaRPr lang="en-US" dirty="0"/>
          </a:p>
          <a:p>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next major phase in the NASIS database was migrating</a:t>
            </a:r>
            <a:r>
              <a:rPr lang="en-US" baseline="0" dirty="0"/>
              <a:t> all states databases to a central server located in Ames, Iowa.  Additional tools were constantly being added to improve the national soils information system.</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annual release cycles continued to provide additional functionality.  The ability to develop interpretations directly from NASIS against the actual data was a major step in reporting soils behavior.  Linking to ESIS allowed for additional information from other resource staffs.  The migration to using Citrix software solved many of the network issues that NASIS suffered from in the early years.</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From “United States Soil Databases”:  “</a:t>
            </a:r>
            <a:r>
              <a:rPr lang="en-US" sz="1200" kern="1200" dirty="0">
                <a:solidFill>
                  <a:schemeClr val="tx1"/>
                </a:solidFill>
                <a:latin typeface="+mn-lt"/>
                <a:ea typeface="+mn-ea"/>
                <a:cs typeface="+mn-cs"/>
              </a:rPr>
              <a:t>Beginning in 2004, development of a new generation of NASIS began. This system is scheduled for release in 2009. It will be a Microsoft Windows® system using a .NET® operating system and SQL Server® DBMS. This version will begin managing data by projects rather than the traditional soil survey areas (usually county-based legends). This design will promote designing map units on the basis of their natural occurrence rather than limiting the spatial extent to geopolitical boundaries. As a result, properties, qualities, and interpretations of map units will extend across geopolitical boundaries to their full natural extent.”</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NASIS 6.0 has a new interface that mimics the use of Outlook, Excel and Access; all Microsoft</a:t>
            </a:r>
            <a:r>
              <a:rPr lang="en-US" baseline="0" dirty="0"/>
              <a:t> software that many are familiar with using now.  This screen shot contains the legend, Mapunit, Datamapunit, Component and Horizon tables listed as tabs in the Editor Panel.  The Component table is opened and the data in the “selected set” is the Vernon series.  The obsolete SIR field is on the left hand column identifying that all data is from the TX249 SOI-5.  Data was selected using the SIR number.  Notice the similarity of data after 15 years of NASIS.</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Before 1972</a:t>
            </a:r>
            <a:r>
              <a:rPr lang="en-US" baseline="0" dirty="0"/>
              <a:t> the Soil Survey Interpretations Record was part of the official series description.  Data was hand written or typed in to a form for each series.  The form concentrated on engineering data and interpretations.  Each Soil Survey Interpretations page was attached to the Official Series Description.  This form evolved over the years.</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Opening the Horizon table,</a:t>
            </a:r>
            <a:r>
              <a:rPr lang="en-US" baseline="0" dirty="0"/>
              <a:t> and using the sorting and filtering capability of NASIS 6.0, the data is sorted on the Top Depth allowing all horizons with a top depth of “0” to appear.  Notice the consistency of the TX0249 data in NASIS 6.0 even after 15 years.  This consistency is due to the foundation of the NASIS data – it all came from the Soils-5.  Yes, there are some who created new data, but the vast majority of the data in NASIS is the same data coming from the original same file.</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NASIS 6 incorporated the split</a:t>
            </a:r>
            <a:r>
              <a:rPr lang="en-US" baseline="0" dirty="0"/>
              <a:t> between Legends for publication and the Projects for management.  The goal of the update is to bring the similar named mapunits to a common standard.</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Historically,</a:t>
            </a:r>
            <a:r>
              <a:rPr lang="en-US" baseline="0" dirty="0"/>
              <a:t> </a:t>
            </a:r>
            <a:r>
              <a:rPr lang="en-US" dirty="0"/>
              <a:t>Soil Scientists,</a:t>
            </a:r>
            <a:r>
              <a:rPr lang="en-US" baseline="0" dirty="0"/>
              <a:t> when finished mapping a survey, spent time writing and publishing a manuscript.  Today, Soil Scientists document everything in databases.  It is imperative that text notes are used to explain the who, what, when, why, how and who cares? In the map unit text notes.  The map unit concept of the new map unit MUST be written in the text notes.</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CB01C412-1877-436D-AAAF-1F06F3275EA4}" type="slidenum">
              <a:rPr lang="en-US"/>
              <a:pPr/>
              <a:t>24</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pPr eaLnBrk="1" hangingPunct="1"/>
            <a:r>
              <a:rPr lang="en-US"/>
              <a:t>It is imperative to understand the need to rely on the manuscript as the foundation of soil information.  The data in the NASIS database was converted from the SSSD.  This database was populated with from the SOI5 and SOI6 data entry forms and these forms used a series concept, not a map unit concept.  The properties on a SOI5 reflected the range of soil properties for the given series where ever it was mapped.  Few states took the initiative to create SOI5 for each state much less each survey area in order to refine the soil properties based on a more local area of interest.  Therefore, you can not rely on the NASIS database and assume if reflects how the series or how the map unit was originally mapped – the map unit concept – for the given survey area.  The evaluation must consider the manuscript as the ultimate authority of the map unit concept.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AA2DC41-90F6-4242-BFDA-91C27E071D62}" type="slidenum">
              <a:rPr lang="en-US"/>
              <a:pPr/>
              <a:t>25</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r>
              <a:rPr lang="en-US" dirty="0"/>
              <a:t>It is important to understand the need to rely on the manuscript as the foundation of soil information and not the NASIS database.  The data in the NASIS database was converted from the SSSD.  This database was populated with from the SOI5 and SOI6 data entry forms and these forms used a series concept, not a map unit concept.  The properties on a SOI5 reflected the range of soil properties for the given series where ever it was mapped.  Few states took the initiative to create SOI5 for each state much less each survey area in order to refine the soil properties based on a more local area of interest.  Therefore, you can not rely on the NASIS database and assume if reflects how the series or how the map unit was originally mapped – the map unit concept – for the given survey area.  The evaluation must consider the manuscript as the ultimate authority of the map unit concept.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Many are still</a:t>
            </a:r>
            <a:r>
              <a:rPr lang="en-US" baseline="0" dirty="0"/>
              <a:t> trying to understand the goal of the MLRA update.  The update has been divided in two parts to focus the needs of the soil survey.  The first update will focus on improving the quality of the attribute database.  The intent is to fully populate all components, the major components and their strongly contrasting minor components.  The database should be populated well enough so that each component can be located on the landform.  Named minor components are the priority and fully populated major components can be copied and pasted to fully populate a DMU with all components.  The attribute database must be reviewed and populated to produce a seamless coverage.  This will include a review of all map units within the MLRA and reconciling the map unit names.  Much of this work is completed using historical documentation.  A thorough review of the like map units and their DMUs will uncover similar datasets for each map unit.  The goal is not so much to “generalize” the data but to make the data flow creating a seamless coverage.</a:t>
            </a:r>
          </a:p>
          <a:p>
            <a:endParaRPr lang="en-US" baseline="0" dirty="0"/>
          </a:p>
          <a:p>
            <a:r>
              <a:rPr lang="en-US" baseline="0" dirty="0"/>
              <a:t>The second update will then utilize the attribute database to refine the line work, or raster.  Understanding the components, where they occur and their basic soil properties will be critical for the second update.</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Many are still</a:t>
            </a:r>
            <a:r>
              <a:rPr lang="en-US" baseline="0" dirty="0"/>
              <a:t> trying to understand the goal of the MLRA update.  The update has been divided in two parts to focus the needs of the soil survey.  The first update will focus on improving the quality of the attribute database.  The intent is to fully populate all components, the major components and their strongly contrasting minor components.  The database should be populated well enough so that each component can be located on the landform.  Named minor components are the priority and fully populated major components can be copied and pasted to fully populate a DMU with all components.  The attribute database must be reviewed and populated to produce a seamless coverage.  This will include a review of all map units within the MLRA and reconciling the map unit names.  Much of this work is completed using historical documentation.  A thorough review of the like map units and their DMUs will uncover similar datasets for each map unit.  The goal is not so much to “generalize” the data but to make the data flow creating a seamless coverage.</a:t>
            </a:r>
          </a:p>
          <a:p>
            <a:endParaRPr lang="en-US" baseline="0" dirty="0"/>
          </a:p>
          <a:p>
            <a:r>
              <a:rPr lang="en-US" baseline="0" dirty="0"/>
              <a:t>The second update will then utilize the attribute database to refine the line work, or raster.  Understanding the components, where they occur and their basic soil properties will be critical for the second update.</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an example of raster</a:t>
            </a:r>
            <a:r>
              <a:rPr lang="en-US" baseline="0" dirty="0"/>
              <a:t> based modeling for an initial survey in Vermont.  This survey used the SIE model to identify the components within the landscape.  Ground </a:t>
            </a:r>
            <a:r>
              <a:rPr lang="en-US" baseline="0" dirty="0" err="1"/>
              <a:t>truthing</a:t>
            </a:r>
            <a:r>
              <a:rPr lang="en-US" baseline="0" dirty="0"/>
              <a:t> methods were used to identify the soils and assign their properties.  The Soils Division is moving to a Raster based map – this will provide many more tools that can be used to improve the original product, but the need for the components and their data populated in NASIS is needed, FIRST.  We must have a good idea of the components found in the map units and where those components occur on the landform.</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are two examples</a:t>
            </a:r>
            <a:r>
              <a:rPr lang="en-US" baseline="0" dirty="0"/>
              <a:t> where county line joins are obvious and in need of update.  The example on the right uses SDV to create interpretative and property maps.  The second example was used for the Deepwater project and the red arrow shows an obvious bust in the soil properties within one Florida county.  Focusing on the soil properties will improve the quality of the soil survey.</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Tools are currently being used to drape the soils lines on to the landscape image.  Tools are constantly being developed and improved providing</a:t>
            </a:r>
            <a:r>
              <a:rPr lang="en-US" baseline="0" dirty="0"/>
              <a:t> the ability to enhance the line work.  Having a fully populated set of components will add to the ability of querying the GIS and improving the spatial product.</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is an example of the Mimosa series “original Soils-5” data.  Notice the limited set of data that was made available for use.  Also, notice the original intent – engineering properties.</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next slide</a:t>
            </a:r>
          </a:p>
        </p:txBody>
      </p:sp>
      <p:sp>
        <p:nvSpPr>
          <p:cNvPr id="4" name="Slide Number Placeholder 3"/>
          <p:cNvSpPr>
            <a:spLocks noGrp="1"/>
          </p:cNvSpPr>
          <p:nvPr>
            <p:ph type="sldNum" sz="quarter" idx="10"/>
          </p:nvPr>
        </p:nvSpPr>
        <p:spPr/>
        <p:txBody>
          <a:bodyPr/>
          <a:lstStyle/>
          <a:p>
            <a:fld id="{A2AEE1B5-460C-47F1-A872-68D336C65EBA}"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an example of the use of 30</a:t>
            </a:r>
            <a:r>
              <a:rPr lang="en-US" baseline="0" dirty="0"/>
              <a:t> meter raster of the SSURGO product.  In this example the blue area are a mapunit named “</a:t>
            </a:r>
            <a:r>
              <a:rPr lang="en-US" baseline="0" dirty="0" err="1"/>
              <a:t>Aquents</a:t>
            </a:r>
            <a:r>
              <a:rPr lang="en-US" baseline="0" dirty="0"/>
              <a:t>”.  The map is a raster product developed to identify the impact of the Deepwater oil spill on the Gulf Coast.  One would think that a frequently flooded soil on the Gulf would have soil properties, however in this image the map unit AT the Organic Matter is not populated.  </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Read the book – what more can be said?</a:t>
            </a:r>
            <a:r>
              <a:rPr lang="en-US" baseline="0" dirty="0"/>
              <a:t>  The manuscripts contain the original map unit concepts that the </a:t>
            </a:r>
            <a:r>
              <a:rPr lang="en-US" baseline="0" dirty="0" err="1"/>
              <a:t>mappers</a:t>
            </a:r>
            <a:r>
              <a:rPr lang="en-US" baseline="0" dirty="0"/>
              <a:t> used to create the survey.  Remember that each survey was mapped independently of another and at different times.  Use that information to your advantage and compare similar map units.  Compare what was mapped across county lines and make correlation decisions based on existing information.  Then compare the database information and build a new set of data based on the MLRA. – And, populate everything.</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33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an example of the pre-1972 SOILS-5 form for</a:t>
            </a:r>
            <a:r>
              <a:rPr lang="en-US" baseline="0" dirty="0"/>
              <a:t> the Otero series.  Notice the limited amount of data.</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 can’t improve</a:t>
            </a:r>
            <a:r>
              <a:rPr lang="en-US" sz="1200" kern="1200" baseline="0" dirty="0">
                <a:solidFill>
                  <a:schemeClr val="tx1"/>
                </a:solidFill>
                <a:latin typeface="+mn-lt"/>
                <a:ea typeface="+mn-ea"/>
                <a:cs typeface="+mn-cs"/>
              </a:rPr>
              <a:t> on the description found in “</a:t>
            </a:r>
            <a:r>
              <a:rPr lang="en-US" sz="1200" b="0" kern="1200" dirty="0">
                <a:solidFill>
                  <a:schemeClr val="tx1"/>
                </a:solidFill>
                <a:latin typeface="+mn-lt"/>
                <a:ea typeface="+mn-ea"/>
                <a:cs typeface="+mn-cs"/>
              </a:rPr>
              <a:t>United States Soil Survey Databases” edited by J.R. Fortner and A.B. Price </a:t>
            </a:r>
            <a:r>
              <a:rPr lang="en-US" sz="1200" b="0" i="1" kern="1200" dirty="0">
                <a:solidFill>
                  <a:schemeClr val="tx1"/>
                </a:solidFill>
                <a:latin typeface="+mn-lt"/>
                <a:ea typeface="+mn-ea"/>
                <a:cs typeface="+mn-cs"/>
              </a:rPr>
              <a:t>USDA-NRCS in 2009:</a:t>
            </a:r>
            <a:endParaRPr lang="en-US" sz="1200" b="0" kern="1200" dirty="0">
              <a:solidFill>
                <a:schemeClr val="tx1"/>
              </a:solidFill>
              <a:latin typeface="+mn-lt"/>
              <a:ea typeface="+mn-ea"/>
              <a:cs typeface="+mn-cs"/>
            </a:endParaRPr>
          </a:p>
          <a:p>
            <a:r>
              <a:rPr lang="en-US" sz="1200" kern="1200" dirty="0">
                <a:solidFill>
                  <a:schemeClr val="tx1"/>
                </a:solidFill>
                <a:latin typeface="+mn-lt"/>
                <a:ea typeface="+mn-ea"/>
                <a:cs typeface="+mn-cs"/>
              </a:rPr>
              <a:t>“The NRCS first established a national soil database in the early 1970s through a cooperative agreement with the Statistical Laboratory at Iowa State University (ISU). ISU was chosen because of its long history of cooperative work with the Soil Conservation Service (SCS), dating back to the 1940s. Programming work for a soil database began in 1972 with automation of the soil interpretations records or Form SOI-5, which was used primarily as an input form to generate tables on engineering uses of soils for soil survey reports. Computer programs were developed to store, check, and print the data. The record for the Cecil soil series (NC0018) was the first one stored on the ISU mainframe in 1973. “</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original Cecil S-5 entered into the mainframe.</a:t>
            </a:r>
          </a:p>
        </p:txBody>
      </p:sp>
      <p:sp>
        <p:nvSpPr>
          <p:cNvPr id="4" name="Slide Number Placeholder 3"/>
          <p:cNvSpPr>
            <a:spLocks noGrp="1"/>
          </p:cNvSpPr>
          <p:nvPr>
            <p:ph type="sldNum" sz="quarter" idx="10"/>
          </p:nvPr>
        </p:nvSpPr>
        <p:spPr/>
        <p:txBody>
          <a:bodyPr/>
          <a:lstStyle/>
          <a:p>
            <a:fld id="{A2AEE1B5-460C-47F1-A872-68D336C65EBA}"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Series</a:t>
            </a:r>
            <a:r>
              <a:rPr lang="en-US" baseline="0" dirty="0"/>
              <a:t> Interpretation Record or Form SOI-5 was created as an input form.  The form was used to populate the soils properties to be entered in the ISU main frame.  The form was filled out by the correlator and mailed to Ames, Iowa.  ISU Statistical staff keypunched the information into the main frame computer.  Reports were retrieved and returned via mail.</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Form</a:t>
            </a:r>
            <a:r>
              <a:rPr lang="en-US" baseline="0" dirty="0"/>
              <a:t> SOI-5 continued to evolve to a 4 page document.  Additional fields were developed for the series phase criteria and additional interpretations.  This particular SOI-5 is “TX0249” for the Vernon series.  </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closer look at</a:t>
            </a:r>
            <a:r>
              <a:rPr lang="en-US" baseline="0" dirty="0"/>
              <a:t> a later FORM SOI-5 identifies the few soil properties assigned to a series or phase.  Notice the use of ranges, “Low” and “High”.  The FORM SOI-5 limited the soil scientist to providing a maximum of 3 surface horizons to differentiate the distinct soil properties found during mapping a series.  There was a limitation of 3 surface horizons that required the soil scientist to aggregate the pedon horizons into “layers”.</a:t>
            </a:r>
            <a:endParaRPr lang="en-US" dirty="0"/>
          </a:p>
        </p:txBody>
      </p:sp>
      <p:sp>
        <p:nvSpPr>
          <p:cNvPr id="4" name="Slide Number Placeholder 3"/>
          <p:cNvSpPr>
            <a:spLocks noGrp="1"/>
          </p:cNvSpPr>
          <p:nvPr>
            <p:ph type="sldNum" sz="quarter" idx="10"/>
          </p:nvPr>
        </p:nvSpPr>
        <p:spPr/>
        <p:txBody>
          <a:bodyPr/>
          <a:lstStyle/>
          <a:p>
            <a:fld id="{A2AEE1B5-460C-47F1-A872-68D336C65EBA}"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33CB177-2B6D-49A6-B5FE-185D076A7557}"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3CB177-2B6D-49A6-B5FE-185D076A7557}"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3CB177-2B6D-49A6-B5FE-185D076A7557}"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3CB177-2B6D-49A6-B5FE-185D076A7557}"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CB177-2B6D-49A6-B5FE-185D076A7557}"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3CB177-2B6D-49A6-B5FE-185D076A7557}"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3CB177-2B6D-49A6-B5FE-185D076A7557}" type="datetimeFigureOut">
              <a:rPr lang="en-US" smtClean="0"/>
              <a:pPr/>
              <a:t>10/7/2019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3CB177-2B6D-49A6-B5FE-185D076A7557}" type="datetimeFigureOut">
              <a:rPr lang="en-US" smtClean="0"/>
              <a:pPr/>
              <a:t>10/7/2019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3CB177-2B6D-49A6-B5FE-185D076A7557}" type="datetimeFigureOut">
              <a:rPr lang="en-US" smtClean="0"/>
              <a:pPr/>
              <a:t>10/7/2019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CB177-2B6D-49A6-B5FE-185D076A7557}"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CB177-2B6D-49A6-B5FE-185D076A7557}"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D82F32-CC1C-46D8-B971-4D9CE66CD9D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3CB177-2B6D-49A6-B5FE-185D076A7557}" type="datetimeFigureOut">
              <a:rPr lang="en-US" smtClean="0"/>
              <a:pPr/>
              <a:t>10/7/2019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82F32-CC1C-46D8-B971-4D9CE66CD9D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NASIS 6.0</a:t>
            </a:r>
          </a:p>
        </p:txBody>
      </p:sp>
      <p:sp>
        <p:nvSpPr>
          <p:cNvPr id="3" name="Subtitle 2"/>
          <p:cNvSpPr>
            <a:spLocks noGrp="1"/>
          </p:cNvSpPr>
          <p:nvPr>
            <p:ph type="subTitle" idx="1"/>
          </p:nvPr>
        </p:nvSpPr>
        <p:spPr/>
        <p:txBody>
          <a:bodyPr/>
          <a:lstStyle/>
          <a:p>
            <a:r>
              <a:rPr lang="en-US" dirty="0"/>
              <a:t>Where did all this data come from? Or</a:t>
            </a:r>
          </a:p>
          <a:p>
            <a:r>
              <a:rPr lang="en-US" dirty="0"/>
              <a:t>How did we get here?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200"/>
            <a:ext cx="8382000" cy="1143000"/>
          </a:xfrm>
        </p:spPr>
        <p:txBody>
          <a:bodyPr>
            <a:normAutofit/>
          </a:bodyPr>
          <a:lstStyle/>
          <a:p>
            <a:pPr lvl="1" algn="ctr" rtl="0">
              <a:spcBef>
                <a:spcPct val="0"/>
              </a:spcBef>
            </a:pPr>
            <a:r>
              <a:rPr lang="en-US" sz="3200" dirty="0">
                <a:solidFill>
                  <a:schemeClr val="bg1"/>
                </a:solidFill>
              </a:rPr>
              <a:t>1972 - SOI-5  “Series Interpretation Record”</a:t>
            </a:r>
          </a:p>
        </p:txBody>
      </p:sp>
      <p:pic>
        <p:nvPicPr>
          <p:cNvPr id="10" name="Picture 9" descr="scan0006.jpg"/>
          <p:cNvPicPr>
            <a:picLocks noChangeAspect="1"/>
          </p:cNvPicPr>
          <p:nvPr/>
        </p:nvPicPr>
        <p:blipFill>
          <a:blip r:embed="rId3" cstate="print"/>
          <a:srcRect/>
          <a:stretch>
            <a:fillRect/>
          </a:stretch>
        </p:blipFill>
        <p:spPr>
          <a:xfrm>
            <a:off x="2514600" y="1752600"/>
            <a:ext cx="5935032" cy="5105400"/>
          </a:xfrm>
          <a:prstGeom prst="rect">
            <a:avLst/>
          </a:prstGeom>
        </p:spPr>
      </p:pic>
      <p:sp>
        <p:nvSpPr>
          <p:cNvPr id="11" name="Line Callout 1 10"/>
          <p:cNvSpPr/>
          <p:nvPr/>
        </p:nvSpPr>
        <p:spPr>
          <a:xfrm>
            <a:off x="228600" y="2209800"/>
            <a:ext cx="1828800" cy="990600"/>
          </a:xfrm>
          <a:prstGeom prst="borderCallout1">
            <a:avLst>
              <a:gd name="adj1" fmla="val 45264"/>
              <a:gd name="adj2" fmla="val 99113"/>
              <a:gd name="adj3" fmla="val 93842"/>
              <a:gd name="adj4" fmla="val 137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Maximum of 3 surface horizons</a:t>
            </a:r>
          </a:p>
        </p:txBody>
      </p:sp>
      <p:sp>
        <p:nvSpPr>
          <p:cNvPr id="12" name="Line Callout 1 11"/>
          <p:cNvSpPr/>
          <p:nvPr/>
        </p:nvSpPr>
        <p:spPr>
          <a:xfrm>
            <a:off x="228600" y="3352800"/>
            <a:ext cx="1828800" cy="990600"/>
          </a:xfrm>
          <a:prstGeom prst="borderCallout1">
            <a:avLst>
              <a:gd name="adj1" fmla="val 45264"/>
              <a:gd name="adj2" fmla="val 99113"/>
              <a:gd name="adj3" fmla="val 22156"/>
              <a:gd name="adj4" fmla="val 135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Maximum of 6 total horizons</a:t>
            </a:r>
          </a:p>
        </p:txBody>
      </p:sp>
      <p:sp>
        <p:nvSpPr>
          <p:cNvPr id="13" name="Line Callout 1 12"/>
          <p:cNvSpPr/>
          <p:nvPr/>
        </p:nvSpPr>
        <p:spPr>
          <a:xfrm>
            <a:off x="228600" y="5029200"/>
            <a:ext cx="1828800" cy="990600"/>
          </a:xfrm>
          <a:prstGeom prst="borderCallout1">
            <a:avLst>
              <a:gd name="adj1" fmla="val 45264"/>
              <a:gd name="adj2" fmla="val 99113"/>
              <a:gd name="adj3" fmla="val 6444"/>
              <a:gd name="adj4" fmla="val 128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Minimal Properties with Low and Highs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lstStyle/>
          <a:p>
            <a:r>
              <a:rPr lang="en-US" dirty="0"/>
              <a:t>1974 – SOIL-6 Map Unit Record</a:t>
            </a:r>
          </a:p>
        </p:txBody>
      </p:sp>
      <p:pic>
        <p:nvPicPr>
          <p:cNvPr id="6" name="Picture 5" descr="scan0010.jpg"/>
          <p:cNvPicPr>
            <a:picLocks noChangeAspect="1"/>
          </p:cNvPicPr>
          <p:nvPr/>
        </p:nvPicPr>
        <p:blipFill>
          <a:blip r:embed="rId3" cstate="print"/>
          <a:stretch>
            <a:fillRect/>
          </a:stretch>
        </p:blipFill>
        <p:spPr>
          <a:xfrm>
            <a:off x="10786" y="1219201"/>
            <a:ext cx="9133214" cy="5638800"/>
          </a:xfrm>
          <a:prstGeom prst="rect">
            <a:avLst/>
          </a:prstGeom>
        </p:spPr>
      </p:pic>
      <p:sp>
        <p:nvSpPr>
          <p:cNvPr id="8" name="Line Callout 1 7"/>
          <p:cNvSpPr/>
          <p:nvPr/>
        </p:nvSpPr>
        <p:spPr>
          <a:xfrm>
            <a:off x="4648200" y="1295400"/>
            <a:ext cx="1828800" cy="1143000"/>
          </a:xfrm>
          <a:prstGeom prst="borderCallout1">
            <a:avLst>
              <a:gd name="adj1" fmla="val 52044"/>
              <a:gd name="adj2" fmla="val 808"/>
              <a:gd name="adj3" fmla="val 123903"/>
              <a:gd name="adj4" fmla="val -103669"/>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Used to retrieve data for manuscript development</a:t>
            </a:r>
          </a:p>
        </p:txBody>
      </p:sp>
      <p:sp>
        <p:nvSpPr>
          <p:cNvPr id="9" name="Line Callout 1 8"/>
          <p:cNvSpPr/>
          <p:nvPr/>
        </p:nvSpPr>
        <p:spPr>
          <a:xfrm>
            <a:off x="4495800" y="3352800"/>
            <a:ext cx="1828800" cy="990600"/>
          </a:xfrm>
          <a:prstGeom prst="borderCallout1">
            <a:avLst>
              <a:gd name="adj1" fmla="val 48393"/>
              <a:gd name="adj2" fmla="val -40"/>
              <a:gd name="adj3" fmla="val 133937"/>
              <a:gd name="adj4" fmla="val -126649"/>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Maximum of 3 components for the map unit</a:t>
            </a:r>
          </a:p>
        </p:txBody>
      </p:sp>
      <p:sp>
        <p:nvSpPr>
          <p:cNvPr id="10" name="Line Callout 1 9"/>
          <p:cNvSpPr/>
          <p:nvPr/>
        </p:nvSpPr>
        <p:spPr>
          <a:xfrm>
            <a:off x="6705600" y="3962400"/>
            <a:ext cx="1828800" cy="1371600"/>
          </a:xfrm>
          <a:prstGeom prst="borderCallout1">
            <a:avLst>
              <a:gd name="adj1" fmla="val 48654"/>
              <a:gd name="adj2" fmla="val 808"/>
              <a:gd name="adj3" fmla="val 128370"/>
              <a:gd name="adj4" fmla="val -19744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Horizon layer depth adjusted to match county TP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lstStyle/>
          <a:p>
            <a:r>
              <a:rPr lang="en-US" dirty="0"/>
              <a:t>NASIS Foundation</a:t>
            </a:r>
          </a:p>
        </p:txBody>
      </p:sp>
      <p:sp>
        <p:nvSpPr>
          <p:cNvPr id="3" name="Content Placeholder 2"/>
          <p:cNvSpPr>
            <a:spLocks noGrp="1"/>
          </p:cNvSpPr>
          <p:nvPr>
            <p:ph idx="1"/>
          </p:nvPr>
        </p:nvSpPr>
        <p:spPr>
          <a:xfrm>
            <a:off x="381000" y="2057400"/>
            <a:ext cx="8229600" cy="4525963"/>
          </a:xfrm>
        </p:spPr>
        <p:txBody>
          <a:bodyPr/>
          <a:lstStyle/>
          <a:p>
            <a:r>
              <a:rPr lang="en-US" b="1" dirty="0">
                <a:solidFill>
                  <a:srgbClr val="FF0000"/>
                </a:solidFill>
              </a:rPr>
              <a:t>1985</a:t>
            </a:r>
            <a:r>
              <a:rPr lang="en-US" dirty="0"/>
              <a:t> – Release of </a:t>
            </a:r>
            <a:r>
              <a:rPr lang="en-US" b="1" dirty="0">
                <a:solidFill>
                  <a:srgbClr val="FF0000"/>
                </a:solidFill>
              </a:rPr>
              <a:t>State Soil Survey Database</a:t>
            </a:r>
          </a:p>
          <a:p>
            <a:pPr lvl="1"/>
            <a:r>
              <a:rPr lang="en-US" dirty="0"/>
              <a:t>State control of data</a:t>
            </a:r>
          </a:p>
          <a:p>
            <a:pPr lvl="1"/>
            <a:r>
              <a:rPr lang="en-US" dirty="0"/>
              <a:t>Streamlined Database Management</a:t>
            </a:r>
          </a:p>
          <a:p>
            <a:pPr lvl="1"/>
            <a:r>
              <a:rPr lang="en-US" dirty="0"/>
              <a:t>Database created from Soi-5 and Soi-6</a:t>
            </a:r>
          </a:p>
          <a:p>
            <a:pPr lvl="1"/>
            <a:r>
              <a:rPr lang="en-US" dirty="0"/>
              <a:t>Database allowed printing of survey manuscript reports locally</a:t>
            </a:r>
          </a:p>
          <a:p>
            <a:pPr lvl="1"/>
            <a:r>
              <a:rPr lang="en-US" dirty="0"/>
              <a:t>Prelude database (flat files)</a:t>
            </a:r>
          </a:p>
          <a:p>
            <a:pPr lvl="1"/>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lstStyle/>
          <a:p>
            <a:r>
              <a:rPr lang="en-US" dirty="0"/>
              <a:t>SOI-5 + SOI6 = MUIR</a:t>
            </a:r>
          </a:p>
        </p:txBody>
      </p:sp>
      <p:sp>
        <p:nvSpPr>
          <p:cNvPr id="3" name="Content Placeholder 2"/>
          <p:cNvSpPr>
            <a:spLocks noGrp="1"/>
          </p:cNvSpPr>
          <p:nvPr>
            <p:ph idx="1"/>
          </p:nvPr>
        </p:nvSpPr>
        <p:spPr>
          <a:xfrm>
            <a:off x="457200" y="1676401"/>
            <a:ext cx="8229600" cy="609600"/>
          </a:xfrm>
        </p:spPr>
        <p:txBody>
          <a:bodyPr/>
          <a:lstStyle/>
          <a:p>
            <a:pPr lvl="1"/>
            <a:r>
              <a:rPr lang="en-US" dirty="0"/>
              <a:t>Map Unit Information Record - SSSD</a:t>
            </a:r>
          </a:p>
        </p:txBody>
      </p:sp>
      <p:pic>
        <p:nvPicPr>
          <p:cNvPr id="2050" name="Picture 2"/>
          <p:cNvPicPr>
            <a:picLocks noChangeAspect="1" noChangeArrowheads="1"/>
          </p:cNvPicPr>
          <p:nvPr/>
        </p:nvPicPr>
        <p:blipFill>
          <a:blip r:embed="rId3" cstate="print"/>
          <a:srcRect/>
          <a:stretch>
            <a:fillRect/>
          </a:stretch>
        </p:blipFill>
        <p:spPr bwMode="auto">
          <a:xfrm>
            <a:off x="1410056" y="2286000"/>
            <a:ext cx="7733944" cy="4572000"/>
          </a:xfrm>
          <a:prstGeom prst="rect">
            <a:avLst/>
          </a:prstGeom>
          <a:noFill/>
          <a:ln w="9525">
            <a:noFill/>
            <a:miter lim="800000"/>
            <a:headEnd/>
            <a:tailEnd/>
          </a:ln>
        </p:spPr>
      </p:pic>
      <p:sp>
        <p:nvSpPr>
          <p:cNvPr id="5" name="Line Callout 1 4"/>
          <p:cNvSpPr/>
          <p:nvPr/>
        </p:nvSpPr>
        <p:spPr>
          <a:xfrm>
            <a:off x="0" y="5105400"/>
            <a:ext cx="1828800" cy="1447800"/>
          </a:xfrm>
          <a:prstGeom prst="borderCallout1">
            <a:avLst>
              <a:gd name="adj1" fmla="val -4818"/>
              <a:gd name="adj2" fmla="val 52305"/>
              <a:gd name="adj3" fmla="val -99230"/>
              <a:gd name="adj4" fmla="val 91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Same S5id number for the same component used in various map units</a:t>
            </a:r>
          </a:p>
        </p:txBody>
      </p:sp>
      <p:sp>
        <p:nvSpPr>
          <p:cNvPr id="6" name="Line Callout 1 5"/>
          <p:cNvSpPr/>
          <p:nvPr/>
        </p:nvSpPr>
        <p:spPr>
          <a:xfrm>
            <a:off x="5410200" y="5181600"/>
            <a:ext cx="2362200" cy="990600"/>
          </a:xfrm>
          <a:prstGeom prst="borderCallout1">
            <a:avLst>
              <a:gd name="adj1" fmla="val 51156"/>
              <a:gd name="adj2" fmla="val -887"/>
              <a:gd name="adj3" fmla="val -14544"/>
              <a:gd name="adj4" fmla="val -68243"/>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Slight variations based on the S-5  Layer ID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lstStyle/>
          <a:p>
            <a:r>
              <a:rPr lang="en-US" dirty="0"/>
              <a:t>SOI-5 + SOI6 = MUIR</a:t>
            </a:r>
          </a:p>
        </p:txBody>
      </p:sp>
      <p:sp>
        <p:nvSpPr>
          <p:cNvPr id="3" name="Content Placeholder 2"/>
          <p:cNvSpPr>
            <a:spLocks noGrp="1"/>
          </p:cNvSpPr>
          <p:nvPr>
            <p:ph idx="1"/>
          </p:nvPr>
        </p:nvSpPr>
        <p:spPr>
          <a:xfrm>
            <a:off x="457200" y="1676401"/>
            <a:ext cx="8229600" cy="609600"/>
          </a:xfrm>
        </p:spPr>
        <p:txBody>
          <a:bodyPr/>
          <a:lstStyle/>
          <a:p>
            <a:pPr lvl="1"/>
            <a:r>
              <a:rPr lang="en-US" dirty="0"/>
              <a:t>Map Unit Interpretation Record - SSSD</a:t>
            </a:r>
          </a:p>
        </p:txBody>
      </p:sp>
      <p:pic>
        <p:nvPicPr>
          <p:cNvPr id="3074" name="Picture 2"/>
          <p:cNvPicPr>
            <a:picLocks noChangeAspect="1" noChangeArrowheads="1"/>
          </p:cNvPicPr>
          <p:nvPr/>
        </p:nvPicPr>
        <p:blipFill>
          <a:blip r:embed="rId3" cstate="print"/>
          <a:srcRect/>
          <a:stretch>
            <a:fillRect/>
          </a:stretch>
        </p:blipFill>
        <p:spPr bwMode="auto">
          <a:xfrm>
            <a:off x="1444070" y="2286000"/>
            <a:ext cx="7699930" cy="4572000"/>
          </a:xfrm>
          <a:prstGeom prst="rect">
            <a:avLst/>
          </a:prstGeom>
          <a:noFill/>
          <a:ln w="9525">
            <a:noFill/>
            <a:miter lim="800000"/>
            <a:headEnd/>
            <a:tailEnd/>
          </a:ln>
        </p:spPr>
      </p:pic>
      <p:sp>
        <p:nvSpPr>
          <p:cNvPr id="6" name="Line Callout 1 5"/>
          <p:cNvSpPr/>
          <p:nvPr/>
        </p:nvSpPr>
        <p:spPr>
          <a:xfrm>
            <a:off x="0" y="4495800"/>
            <a:ext cx="1828800" cy="990600"/>
          </a:xfrm>
          <a:prstGeom prst="borderCallout1">
            <a:avLst>
              <a:gd name="adj1" fmla="val 45264"/>
              <a:gd name="adj2" fmla="val 99113"/>
              <a:gd name="adj3" fmla="val -41674"/>
              <a:gd name="adj4" fmla="val 122305"/>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Only </a:t>
            </a:r>
            <a:r>
              <a:rPr lang="en-US" dirty="0" err="1">
                <a:solidFill>
                  <a:srgbClr val="FF0000"/>
                </a:solidFill>
              </a:rPr>
              <a:t>LayerID</a:t>
            </a:r>
            <a:r>
              <a:rPr lang="en-US" dirty="0">
                <a:solidFill>
                  <a:srgbClr val="FF0000"/>
                </a:solidFill>
              </a:rPr>
              <a:t> “11”</a:t>
            </a:r>
          </a:p>
        </p:txBody>
      </p:sp>
      <p:pic>
        <p:nvPicPr>
          <p:cNvPr id="7" name="Picture 6" descr="scan0006.jpg"/>
          <p:cNvPicPr>
            <a:picLocks noChangeAspect="1"/>
          </p:cNvPicPr>
          <p:nvPr/>
        </p:nvPicPr>
        <p:blipFill>
          <a:blip r:embed="rId4" cstate="print"/>
          <a:srcRect/>
          <a:stretch>
            <a:fillRect/>
          </a:stretch>
        </p:blipFill>
        <p:spPr>
          <a:xfrm>
            <a:off x="2971800" y="5029200"/>
            <a:ext cx="5935032" cy="1371600"/>
          </a:xfrm>
          <a:prstGeom prst="rect">
            <a:avLst/>
          </a:prstGeom>
          <a:ln>
            <a:solidFill>
              <a:srgbClr val="FF0000"/>
            </a:solidFill>
          </a:ln>
        </p:spPr>
      </p:pic>
      <p:cxnSp>
        <p:nvCxnSpPr>
          <p:cNvPr id="9" name="Straight Arrow Connector 8"/>
          <p:cNvCxnSpPr>
            <a:stCxn id="6" idx="0"/>
          </p:cNvCxnSpPr>
          <p:nvPr/>
        </p:nvCxnSpPr>
        <p:spPr>
          <a:xfrm>
            <a:off x="1828800" y="4991100"/>
            <a:ext cx="1371600" cy="7239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lstStyle/>
          <a:p>
            <a:r>
              <a:rPr lang="en-US" dirty="0"/>
              <a:t>NASIS Timeline</a:t>
            </a:r>
          </a:p>
        </p:txBody>
      </p:sp>
      <p:sp>
        <p:nvSpPr>
          <p:cNvPr id="3" name="Content Placeholder 2"/>
          <p:cNvSpPr>
            <a:spLocks noGrp="1"/>
          </p:cNvSpPr>
          <p:nvPr>
            <p:ph idx="1"/>
          </p:nvPr>
        </p:nvSpPr>
        <p:spPr>
          <a:xfrm>
            <a:off x="381000" y="2057400"/>
            <a:ext cx="8229600" cy="4525963"/>
          </a:xfrm>
        </p:spPr>
        <p:txBody>
          <a:bodyPr>
            <a:normAutofit fontScale="92500" lnSpcReduction="20000"/>
          </a:bodyPr>
          <a:lstStyle/>
          <a:p>
            <a:r>
              <a:rPr lang="en-US" dirty="0"/>
              <a:t>1989 – Planning SSSD replacement </a:t>
            </a:r>
            <a:br>
              <a:rPr lang="en-US" dirty="0"/>
            </a:br>
            <a:r>
              <a:rPr lang="en-US" dirty="0"/>
              <a:t>Needed:</a:t>
            </a:r>
          </a:p>
          <a:p>
            <a:pPr lvl="1"/>
            <a:r>
              <a:rPr lang="en-US" dirty="0"/>
              <a:t>Easier to use and more flexible database</a:t>
            </a:r>
          </a:p>
          <a:p>
            <a:pPr lvl="1"/>
            <a:r>
              <a:rPr lang="en-US" dirty="0"/>
              <a:t>New Data Elements</a:t>
            </a:r>
          </a:p>
          <a:p>
            <a:pPr lvl="1"/>
            <a:r>
              <a:rPr lang="en-US" dirty="0"/>
              <a:t>Interpretations run against actual soil properties</a:t>
            </a:r>
          </a:p>
          <a:p>
            <a:pPr lvl="1"/>
            <a:r>
              <a:rPr lang="en-US" dirty="0"/>
              <a:t>Data capture at field level </a:t>
            </a:r>
            <a:br>
              <a:rPr lang="en-US" dirty="0"/>
            </a:br>
            <a:r>
              <a:rPr lang="en-US" dirty="0"/>
              <a:t>(“bottom up” instead of “top down”)</a:t>
            </a:r>
          </a:p>
          <a:p>
            <a:pPr lvl="1"/>
            <a:r>
              <a:rPr lang="en-US" dirty="0"/>
              <a:t>New customizable Reports and Products</a:t>
            </a:r>
          </a:p>
          <a:p>
            <a:pPr lvl="1"/>
            <a:r>
              <a:rPr lang="en-US" dirty="0"/>
              <a:t>Multiple Components (S6 limit was 3)</a:t>
            </a:r>
          </a:p>
          <a:p>
            <a:pPr lvl="1"/>
            <a:r>
              <a:rPr lang="en-US" dirty="0"/>
              <a:t>Multiple Horizons (S5 limit was 6)</a:t>
            </a:r>
          </a:p>
          <a:p>
            <a:pPr lvl="1"/>
            <a:r>
              <a:rPr lang="en-US" dirty="0"/>
              <a:t>“RV”s  - Representative Values for Modeling</a:t>
            </a:r>
          </a:p>
          <a:p>
            <a:pPr lvl="1"/>
            <a:endParaRPr lang="en-US" dirty="0"/>
          </a:p>
          <a:p>
            <a:pPr lvl="1"/>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lstStyle/>
          <a:p>
            <a:r>
              <a:rPr lang="en-US" dirty="0"/>
              <a:t>NASIS Timeline</a:t>
            </a:r>
          </a:p>
        </p:txBody>
      </p:sp>
      <p:sp>
        <p:nvSpPr>
          <p:cNvPr id="3" name="Content Placeholder 2"/>
          <p:cNvSpPr>
            <a:spLocks noGrp="1"/>
          </p:cNvSpPr>
          <p:nvPr>
            <p:ph idx="1"/>
          </p:nvPr>
        </p:nvSpPr>
        <p:spPr>
          <a:xfrm>
            <a:off x="381000" y="1828800"/>
            <a:ext cx="8229600" cy="4754563"/>
          </a:xfrm>
        </p:spPr>
        <p:txBody>
          <a:bodyPr>
            <a:normAutofit fontScale="77500" lnSpcReduction="20000"/>
          </a:bodyPr>
          <a:lstStyle/>
          <a:p>
            <a:r>
              <a:rPr lang="en-US" dirty="0"/>
              <a:t>1994 - NASIS 1.0</a:t>
            </a:r>
          </a:p>
          <a:p>
            <a:pPr lvl="1"/>
            <a:r>
              <a:rPr lang="en-US" dirty="0"/>
              <a:t>Conversion of data from SSSD </a:t>
            </a:r>
          </a:p>
          <a:p>
            <a:pPr lvl="1"/>
            <a:r>
              <a:rPr lang="en-US" dirty="0"/>
              <a:t>Basic editing capabilities </a:t>
            </a:r>
          </a:p>
          <a:p>
            <a:pPr lvl="1"/>
            <a:r>
              <a:rPr lang="en-US" dirty="0"/>
              <a:t>NASIS database in each state office</a:t>
            </a:r>
          </a:p>
          <a:p>
            <a:r>
              <a:rPr lang="en-US" dirty="0"/>
              <a:t>1995 - NASIS 2.0 (100 years of soil survey - $50B db)</a:t>
            </a:r>
          </a:p>
          <a:p>
            <a:pPr lvl="1"/>
            <a:r>
              <a:rPr lang="en-US" dirty="0"/>
              <a:t> Added query and report capability</a:t>
            </a:r>
          </a:p>
          <a:p>
            <a:pPr lvl="1"/>
            <a:r>
              <a:rPr lang="en-US" dirty="0"/>
              <a:t>Cut/copy/paste</a:t>
            </a:r>
          </a:p>
          <a:p>
            <a:pPr lvl="1"/>
            <a:r>
              <a:rPr lang="en-US" dirty="0"/>
              <a:t>Global edits</a:t>
            </a:r>
          </a:p>
          <a:p>
            <a:r>
              <a:rPr lang="en-US" dirty="0"/>
              <a:t>1996 - NASIS 3.0</a:t>
            </a:r>
          </a:p>
          <a:p>
            <a:pPr lvl="1"/>
            <a:r>
              <a:rPr lang="en-US" dirty="0"/>
              <a:t>Interpretation Generator added</a:t>
            </a:r>
          </a:p>
          <a:p>
            <a:pPr lvl="1"/>
            <a:r>
              <a:rPr lang="en-US" dirty="0"/>
              <a:t>Rules, Evaluations and Properties</a:t>
            </a:r>
          </a:p>
          <a:p>
            <a:pPr lvl="1"/>
            <a:r>
              <a:rPr lang="en-US" dirty="0"/>
              <a:t>Calculations and validations added</a:t>
            </a:r>
          </a:p>
          <a:p>
            <a:pPr lvl="1"/>
            <a:r>
              <a:rPr lang="en-US" dirty="0"/>
              <a:t>Geomorphic description tables</a:t>
            </a:r>
          </a:p>
        </p:txBody>
      </p:sp>
      <p:pic>
        <p:nvPicPr>
          <p:cNvPr id="4" name="Picture 4"/>
          <p:cNvPicPr>
            <a:picLocks noChangeAspect="1" noChangeArrowheads="1"/>
          </p:cNvPicPr>
          <p:nvPr/>
        </p:nvPicPr>
        <p:blipFill>
          <a:blip r:embed="rId3" cstate="print"/>
          <a:srcRect/>
          <a:stretch>
            <a:fillRect/>
          </a:stretch>
        </p:blipFill>
        <p:spPr bwMode="auto">
          <a:xfrm>
            <a:off x="5562600" y="3810000"/>
            <a:ext cx="3352800" cy="2883151"/>
          </a:xfrm>
          <a:prstGeom prst="rect">
            <a:avLst/>
          </a:prstGeom>
          <a:noFill/>
          <a:ln w="12700">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lstStyle/>
          <a:p>
            <a:r>
              <a:rPr lang="en-US" dirty="0"/>
              <a:t>NASIS Timeline</a:t>
            </a:r>
          </a:p>
        </p:txBody>
      </p:sp>
      <p:sp>
        <p:nvSpPr>
          <p:cNvPr id="3" name="Content Placeholder 2"/>
          <p:cNvSpPr>
            <a:spLocks noGrp="1"/>
          </p:cNvSpPr>
          <p:nvPr>
            <p:ph idx="1"/>
          </p:nvPr>
        </p:nvSpPr>
        <p:spPr>
          <a:xfrm>
            <a:off x="381000" y="1752600"/>
            <a:ext cx="8229600" cy="4830763"/>
          </a:xfrm>
        </p:spPr>
        <p:txBody>
          <a:bodyPr>
            <a:normAutofit fontScale="85000" lnSpcReduction="20000"/>
          </a:bodyPr>
          <a:lstStyle/>
          <a:p>
            <a:r>
              <a:rPr lang="en-US" sz="3400" dirty="0"/>
              <a:t>1998 - NASIS 4.0</a:t>
            </a:r>
          </a:p>
          <a:p>
            <a:pPr lvl="1"/>
            <a:r>
              <a:rPr lang="en-US" sz="3000" dirty="0"/>
              <a:t>Site and Pedon data structure</a:t>
            </a:r>
          </a:p>
          <a:p>
            <a:pPr lvl="1"/>
            <a:r>
              <a:rPr lang="en-US" sz="3000" dirty="0"/>
              <a:t>Edit setups added</a:t>
            </a:r>
          </a:p>
          <a:p>
            <a:pPr lvl="1"/>
            <a:r>
              <a:rPr lang="en-US" sz="3000" dirty="0"/>
              <a:t>Replicated central database at ISU</a:t>
            </a:r>
          </a:p>
          <a:p>
            <a:pPr lvl="1"/>
            <a:r>
              <a:rPr lang="en-US" sz="3000" dirty="0"/>
              <a:t>Soil Survey Schedule integrated</a:t>
            </a:r>
          </a:p>
          <a:p>
            <a:r>
              <a:rPr lang="en-US" sz="3400" dirty="0"/>
              <a:t>2000 - NASIS 4.1</a:t>
            </a:r>
          </a:p>
          <a:p>
            <a:pPr lvl="1"/>
            <a:r>
              <a:rPr lang="en-US" sz="2900" dirty="0"/>
              <a:t>Finalized Site/pedon data structure to accommodate converting PDP data into NASIS</a:t>
            </a:r>
          </a:p>
          <a:p>
            <a:pPr lvl="1"/>
            <a:r>
              <a:rPr lang="en-US" sz="2900" dirty="0"/>
              <a:t>PDP pedon data converted into NASIS – November 2000</a:t>
            </a:r>
          </a:p>
          <a:p>
            <a:r>
              <a:rPr lang="en-US" sz="3400" dirty="0"/>
              <a:t>2001 - NASIS 5.0</a:t>
            </a:r>
          </a:p>
          <a:p>
            <a:pPr lvl="1"/>
            <a:r>
              <a:rPr lang="en-US" sz="2900" dirty="0"/>
              <a:t>Added SSURGO export capability</a:t>
            </a:r>
          </a:p>
          <a:p>
            <a:pPr lvl="1"/>
            <a:r>
              <a:rPr lang="en-US" sz="2900" dirty="0"/>
              <a:t>Consolidated database to central server </a:t>
            </a:r>
          </a:p>
          <a:p>
            <a:pPr lvl="1"/>
            <a:endParaRPr lang="en-US" sz="2000" dirty="0"/>
          </a:p>
        </p:txBody>
      </p:sp>
      <p:pic>
        <p:nvPicPr>
          <p:cNvPr id="4" name="Picture 4"/>
          <p:cNvPicPr>
            <a:picLocks noChangeAspect="1" noChangeArrowheads="1"/>
          </p:cNvPicPr>
          <p:nvPr/>
        </p:nvPicPr>
        <p:blipFill>
          <a:blip r:embed="rId3" cstate="print"/>
          <a:srcRect/>
          <a:stretch>
            <a:fillRect/>
          </a:stretch>
        </p:blipFill>
        <p:spPr bwMode="auto">
          <a:xfrm>
            <a:off x="5791200" y="1752600"/>
            <a:ext cx="3352800" cy="213605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lstStyle/>
          <a:p>
            <a:r>
              <a:rPr lang="en-US" dirty="0"/>
              <a:t>NASIS Timeline</a:t>
            </a:r>
          </a:p>
        </p:txBody>
      </p:sp>
      <p:sp>
        <p:nvSpPr>
          <p:cNvPr id="3" name="Content Placeholder 2"/>
          <p:cNvSpPr>
            <a:spLocks noGrp="1"/>
          </p:cNvSpPr>
          <p:nvPr>
            <p:ph idx="1"/>
          </p:nvPr>
        </p:nvSpPr>
        <p:spPr>
          <a:xfrm>
            <a:off x="381000" y="1752600"/>
            <a:ext cx="8229600" cy="4830763"/>
          </a:xfrm>
        </p:spPr>
        <p:txBody>
          <a:bodyPr>
            <a:normAutofit fontScale="77500" lnSpcReduction="20000"/>
          </a:bodyPr>
          <a:lstStyle/>
          <a:p>
            <a:r>
              <a:rPr lang="en-US" sz="3400" dirty="0"/>
              <a:t>2002 - NASIS 5.1</a:t>
            </a:r>
          </a:p>
          <a:p>
            <a:pPr lvl="1"/>
            <a:r>
              <a:rPr lang="en-US" sz="2900" dirty="0"/>
              <a:t>Added Null Hedges to interpretation generator</a:t>
            </a:r>
          </a:p>
          <a:p>
            <a:pPr lvl="1"/>
            <a:r>
              <a:rPr lang="en-US" sz="2900" dirty="0"/>
              <a:t>Link to ESIS for ecological sites – converted Component Ecosystem table data to Ecological Site and Component Ecological Site tables</a:t>
            </a:r>
          </a:p>
          <a:p>
            <a:pPr lvl="1"/>
            <a:r>
              <a:rPr lang="en-US" sz="2900" dirty="0"/>
              <a:t>Added Metadata Repository tables to manage NASIS data dictionary</a:t>
            </a:r>
          </a:p>
          <a:p>
            <a:r>
              <a:rPr lang="en-US" sz="3400" dirty="0"/>
              <a:t>2003 - NASIS 5.2</a:t>
            </a:r>
          </a:p>
          <a:p>
            <a:pPr lvl="1"/>
            <a:r>
              <a:rPr lang="en-US" sz="2900" dirty="0"/>
              <a:t>Staging Server, Soil Data Warehouse, Soil Data Mart implemented</a:t>
            </a:r>
          </a:p>
          <a:p>
            <a:pPr lvl="1"/>
            <a:r>
              <a:rPr lang="en-US" sz="2900" dirty="0"/>
              <a:t>SSURGO2 data model implemented</a:t>
            </a:r>
          </a:p>
          <a:p>
            <a:r>
              <a:rPr lang="en-US" sz="3400" dirty="0"/>
              <a:t>2005 - NASIS 5.3</a:t>
            </a:r>
          </a:p>
          <a:p>
            <a:pPr lvl="1"/>
            <a:r>
              <a:rPr lang="en-US" sz="2900" dirty="0"/>
              <a:t>Access to NASIS via </a:t>
            </a:r>
            <a:r>
              <a:rPr lang="en-US" sz="2900" dirty="0" err="1"/>
              <a:t>eAUTH</a:t>
            </a:r>
            <a:r>
              <a:rPr lang="en-US" sz="2900" dirty="0"/>
              <a:t> and Citrix</a:t>
            </a:r>
          </a:p>
          <a:p>
            <a:r>
              <a:rPr lang="en-US" sz="3300" dirty="0"/>
              <a:t>2007 – NASIS 5.4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a:t>NASIS Timeline</a:t>
            </a:r>
          </a:p>
        </p:txBody>
      </p:sp>
      <p:sp>
        <p:nvSpPr>
          <p:cNvPr id="3" name="Content Placeholder 2"/>
          <p:cNvSpPr>
            <a:spLocks noGrp="1"/>
          </p:cNvSpPr>
          <p:nvPr>
            <p:ph idx="1"/>
          </p:nvPr>
        </p:nvSpPr>
        <p:spPr>
          <a:xfrm>
            <a:off x="457200" y="2133600"/>
            <a:ext cx="8229600" cy="4525963"/>
          </a:xfrm>
        </p:spPr>
        <p:txBody>
          <a:bodyPr>
            <a:normAutofit/>
          </a:bodyPr>
          <a:lstStyle/>
          <a:p>
            <a:r>
              <a:rPr lang="en-US" sz="2800" dirty="0"/>
              <a:t>2010 – NASIS 6.0</a:t>
            </a:r>
          </a:p>
          <a:p>
            <a:pPr lvl="1"/>
            <a:r>
              <a:rPr lang="en-US" sz="2400" dirty="0"/>
              <a:t>The goal was to have full functionality of previous versions</a:t>
            </a:r>
            <a:br>
              <a:rPr lang="en-US" sz="2400" dirty="0"/>
            </a:br>
            <a:r>
              <a:rPr lang="en-US" sz="2400" dirty="0"/>
              <a:t> 1.0 to 5.4</a:t>
            </a:r>
          </a:p>
          <a:p>
            <a:pPr lvl="1"/>
            <a:r>
              <a:rPr lang="en-US" sz="2400" dirty="0"/>
              <a:t>Migrated from Unix to </a:t>
            </a:r>
            <a:r>
              <a:rPr lang="en-US" sz="2400" dirty="0" err="1"/>
              <a:t>.Net</a:t>
            </a:r>
            <a:r>
              <a:rPr lang="en-US" sz="2400" dirty="0"/>
              <a:t> (Microsoft environment)</a:t>
            </a:r>
          </a:p>
          <a:p>
            <a:pPr lvl="1"/>
            <a:r>
              <a:rPr lang="en-US" sz="2400" dirty="0"/>
              <a:t>Migrated from Informix to </a:t>
            </a:r>
            <a:br>
              <a:rPr lang="en-US" sz="2400" dirty="0"/>
            </a:br>
            <a:r>
              <a:rPr lang="en-US" sz="2400" dirty="0"/>
              <a:t>SQL Server 2005</a:t>
            </a:r>
          </a:p>
          <a:p>
            <a:pPr lvl="1"/>
            <a:r>
              <a:rPr lang="en-US" sz="2400" dirty="0"/>
              <a:t>Converted from </a:t>
            </a:r>
            <a:br>
              <a:rPr lang="en-US" sz="2400" dirty="0"/>
            </a:br>
            <a:r>
              <a:rPr lang="en-US" sz="2400" dirty="0"/>
              <a:t>Server application to </a:t>
            </a:r>
            <a:br>
              <a:rPr lang="en-US" sz="2400" dirty="0"/>
            </a:br>
            <a:r>
              <a:rPr lang="en-US" sz="2400" dirty="0"/>
              <a:t>Client/Server application</a:t>
            </a:r>
          </a:p>
        </p:txBody>
      </p:sp>
      <p:pic>
        <p:nvPicPr>
          <p:cNvPr id="1027" name="Picture 3"/>
          <p:cNvPicPr>
            <a:picLocks noChangeAspect="1" noChangeArrowheads="1"/>
          </p:cNvPicPr>
          <p:nvPr/>
        </p:nvPicPr>
        <p:blipFill>
          <a:blip r:embed="rId3" cstate="print"/>
          <a:srcRect/>
          <a:stretch>
            <a:fillRect/>
          </a:stretch>
        </p:blipFill>
        <p:spPr bwMode="auto">
          <a:xfrm>
            <a:off x="5153420" y="3977640"/>
            <a:ext cx="3990580" cy="288036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Pre - 1972 – Soil Survey Interpretation Record </a:t>
            </a:r>
          </a:p>
        </p:txBody>
      </p:sp>
      <p:sp>
        <p:nvSpPr>
          <p:cNvPr id="6" name="Subtitle 5"/>
          <p:cNvSpPr>
            <a:spLocks noGrp="1"/>
          </p:cNvSpPr>
          <p:nvPr>
            <p:ph type="subTitle" idx="1"/>
          </p:nvPr>
        </p:nvSpPr>
        <p:spPr/>
        <p:txBody>
          <a:bodyPr/>
          <a:lstStyle/>
          <a:p>
            <a:r>
              <a:rPr lang="en-US" dirty="0"/>
              <a:t>Use the slide show to view the next two slides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143000"/>
          </a:xfrm>
        </p:spPr>
        <p:txBody>
          <a:bodyPr>
            <a:normAutofit/>
          </a:bodyPr>
          <a:lstStyle/>
          <a:p>
            <a:r>
              <a:rPr lang="en-US" dirty="0"/>
              <a:t>NASIS Foundation – </a:t>
            </a:r>
            <a:r>
              <a:rPr lang="en-US" sz="2000" dirty="0">
                <a:solidFill>
                  <a:srgbClr val="FF0000"/>
                </a:solidFill>
              </a:rPr>
              <a:t>where did this data come from?</a:t>
            </a:r>
            <a:endParaRPr lang="en-US" dirty="0">
              <a:solidFill>
                <a:srgbClr val="FF0000"/>
              </a:solidFill>
            </a:endParaRPr>
          </a:p>
        </p:txBody>
      </p:sp>
      <p:pic>
        <p:nvPicPr>
          <p:cNvPr id="4" name="Picture 3"/>
          <p:cNvPicPr>
            <a:picLocks noChangeAspect="1" noChangeArrowheads="1"/>
          </p:cNvPicPr>
          <p:nvPr/>
        </p:nvPicPr>
        <p:blipFill>
          <a:blip r:embed="rId3" cstate="print"/>
          <a:srcRect/>
          <a:stretch>
            <a:fillRect/>
          </a:stretch>
        </p:blipFill>
        <p:spPr bwMode="auto">
          <a:xfrm>
            <a:off x="228600" y="1600200"/>
            <a:ext cx="8686800" cy="5257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0" y="1461837"/>
            <a:ext cx="8915400" cy="5396163"/>
          </a:xfrm>
          <a:prstGeom prst="rect">
            <a:avLst/>
          </a:prstGeom>
          <a:noFill/>
          <a:ln w="9525">
            <a:noFill/>
            <a:miter lim="800000"/>
            <a:headEnd/>
            <a:tailEnd/>
          </a:ln>
        </p:spPr>
      </p:pic>
      <p:sp>
        <p:nvSpPr>
          <p:cNvPr id="2" name="Title 1"/>
          <p:cNvSpPr>
            <a:spLocks noGrp="1"/>
          </p:cNvSpPr>
          <p:nvPr>
            <p:ph type="title"/>
          </p:nvPr>
        </p:nvSpPr>
        <p:spPr>
          <a:xfrm>
            <a:off x="381000" y="609600"/>
            <a:ext cx="8229600" cy="1143000"/>
          </a:xfrm>
        </p:spPr>
        <p:txBody>
          <a:bodyPr>
            <a:normAutofit fontScale="90000"/>
          </a:bodyPr>
          <a:lstStyle/>
          <a:p>
            <a:r>
              <a:rPr lang="en-US" dirty="0"/>
              <a:t>NASIS Foundation – </a:t>
            </a:r>
            <a:r>
              <a:rPr lang="en-US" sz="3600" dirty="0">
                <a:solidFill>
                  <a:srgbClr val="FF0000"/>
                </a:solidFill>
              </a:rPr>
              <a:t>notice any differences?</a:t>
            </a:r>
            <a:endParaRPr lang="en-US" dirty="0">
              <a:solidFill>
                <a:srgbClr val="FF0000"/>
              </a:solidFill>
            </a:endParaRPr>
          </a:p>
        </p:txBody>
      </p:sp>
      <p:pic>
        <p:nvPicPr>
          <p:cNvPr id="6" name="Picture 5" descr="scan0006.jpg"/>
          <p:cNvPicPr>
            <a:picLocks noChangeAspect="1"/>
          </p:cNvPicPr>
          <p:nvPr/>
        </p:nvPicPr>
        <p:blipFill>
          <a:blip r:embed="rId4" cstate="print"/>
          <a:srcRect/>
          <a:stretch>
            <a:fillRect/>
          </a:stretch>
        </p:blipFill>
        <p:spPr>
          <a:xfrm>
            <a:off x="0" y="3962400"/>
            <a:ext cx="8905404" cy="2058060"/>
          </a:xfrm>
          <a:prstGeom prst="rect">
            <a:avLst/>
          </a:prstGeom>
          <a:ln>
            <a:solidFill>
              <a:srgbClr val="FF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143000"/>
          </a:xfrm>
        </p:spPr>
        <p:txBody>
          <a:bodyPr/>
          <a:lstStyle/>
          <a:p>
            <a:r>
              <a:rPr lang="en-US" dirty="0"/>
              <a:t>Project Planning</a:t>
            </a:r>
          </a:p>
        </p:txBody>
      </p:sp>
      <p:sp>
        <p:nvSpPr>
          <p:cNvPr id="3" name="Content Placeholder 2"/>
          <p:cNvSpPr>
            <a:spLocks noGrp="1"/>
          </p:cNvSpPr>
          <p:nvPr>
            <p:ph idx="1"/>
          </p:nvPr>
        </p:nvSpPr>
        <p:spPr>
          <a:xfrm>
            <a:off x="381000" y="2057400"/>
            <a:ext cx="8229600" cy="4525963"/>
          </a:xfrm>
        </p:spPr>
        <p:txBody>
          <a:bodyPr/>
          <a:lstStyle/>
          <a:p>
            <a:r>
              <a:rPr lang="en-US" dirty="0"/>
              <a:t>NASIS 6.0 was designed to assist the updating by MLRA concept</a:t>
            </a:r>
          </a:p>
          <a:p>
            <a:r>
              <a:rPr lang="en-US" dirty="0"/>
              <a:t>Soil Surveys are managed using “Projects”.  </a:t>
            </a:r>
          </a:p>
          <a:p>
            <a:r>
              <a:rPr lang="en-US" dirty="0"/>
              <a:t>Soil Surveys are published using “Legends”</a:t>
            </a:r>
          </a:p>
          <a:p>
            <a:r>
              <a:rPr lang="en-US" dirty="0"/>
              <a:t>The goal of the MLRA update is to bring similar named mapunits to a common standard</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dirty="0"/>
              <a:t>Updating Soil Surveys</a:t>
            </a:r>
          </a:p>
        </p:txBody>
      </p:sp>
      <p:sp>
        <p:nvSpPr>
          <p:cNvPr id="3" name="Content Placeholder 2"/>
          <p:cNvSpPr>
            <a:spLocks noGrp="1"/>
          </p:cNvSpPr>
          <p:nvPr>
            <p:ph idx="1"/>
          </p:nvPr>
        </p:nvSpPr>
        <p:spPr>
          <a:xfrm>
            <a:off x="457200" y="2057401"/>
            <a:ext cx="8229600" cy="2971800"/>
          </a:xfrm>
        </p:spPr>
        <p:txBody>
          <a:bodyPr/>
          <a:lstStyle/>
          <a:p>
            <a:r>
              <a:rPr lang="en-US" dirty="0"/>
              <a:t>The historical product was the soil survey manuscript.  </a:t>
            </a:r>
          </a:p>
          <a:p>
            <a:r>
              <a:rPr lang="en-US" dirty="0"/>
              <a:t>Modern product are soil databases.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5800" y="1069975"/>
            <a:ext cx="7772400" cy="1139825"/>
          </a:xfrm>
        </p:spPr>
        <p:txBody>
          <a:bodyPr/>
          <a:lstStyle/>
          <a:p>
            <a:r>
              <a:rPr lang="en-US"/>
              <a:t>Manuscript versus NASIS Review</a:t>
            </a:r>
          </a:p>
        </p:txBody>
      </p:sp>
      <p:sp>
        <p:nvSpPr>
          <p:cNvPr id="56323" name="Rectangle 3"/>
          <p:cNvSpPr>
            <a:spLocks noGrp="1" noChangeArrowheads="1"/>
          </p:cNvSpPr>
          <p:nvPr>
            <p:ph type="body" idx="1"/>
          </p:nvPr>
        </p:nvSpPr>
        <p:spPr>
          <a:xfrm>
            <a:off x="685800" y="2262188"/>
            <a:ext cx="7772400" cy="4340225"/>
          </a:xfrm>
        </p:spPr>
        <p:txBody>
          <a:bodyPr/>
          <a:lstStyle/>
          <a:p>
            <a:pPr>
              <a:lnSpc>
                <a:spcPct val="80000"/>
              </a:lnSpc>
            </a:pPr>
            <a:r>
              <a:rPr lang="en-US" sz="3200" dirty="0"/>
              <a:t>Map unit concept is maintained in the manuscript.  Manuscripts MUST be reviewed.</a:t>
            </a:r>
          </a:p>
          <a:p>
            <a:pPr>
              <a:lnSpc>
                <a:spcPct val="80000"/>
              </a:lnSpc>
            </a:pPr>
            <a:r>
              <a:rPr lang="en-US" dirty="0"/>
              <a:t>Original NASIS data was converted from the State Soil Survey Database (SSSD) - a series/phase concept (SOI5)</a:t>
            </a:r>
          </a:p>
          <a:p>
            <a:pPr>
              <a:lnSpc>
                <a:spcPct val="80000"/>
              </a:lnSpc>
            </a:pPr>
            <a:r>
              <a:rPr lang="en-US" sz="3200" dirty="0"/>
              <a:t>NASIS was designed to capture the component concept instead of being restricted to the SOI5 concept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3">
                                            <p:txEl>
                                              <p:pRg st="1" end="1"/>
                                            </p:txEl>
                                          </p:spTgt>
                                        </p:tgtEl>
                                        <p:attrNameLst>
                                          <p:attrName>style.visibility</p:attrName>
                                        </p:attrNameLst>
                                      </p:cBhvr>
                                      <p:to>
                                        <p:strVal val="visible"/>
                                      </p:to>
                                    </p:set>
                                    <p:animEffect transition="in" filter="blinds(horizontal)">
                                      <p:cBhvr>
                                        <p:cTn id="12" dur="500"/>
                                        <p:tgtEl>
                                          <p:spTgt spid="563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17" dur="500"/>
                                        <p:tgtEl>
                                          <p:spTgt spid="563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1069975"/>
            <a:ext cx="7772400" cy="1139825"/>
          </a:xfrm>
        </p:spPr>
        <p:txBody>
          <a:bodyPr/>
          <a:lstStyle/>
          <a:p>
            <a:r>
              <a:rPr lang="en-US"/>
              <a:t>Manuscript and NASIS Review</a:t>
            </a:r>
          </a:p>
        </p:txBody>
      </p:sp>
      <p:sp>
        <p:nvSpPr>
          <p:cNvPr id="243715" name="Rectangle 3"/>
          <p:cNvSpPr>
            <a:spLocks noGrp="1" noChangeArrowheads="1"/>
          </p:cNvSpPr>
          <p:nvPr>
            <p:ph type="body" idx="1"/>
          </p:nvPr>
        </p:nvSpPr>
        <p:spPr>
          <a:xfrm>
            <a:off x="381000" y="2438400"/>
            <a:ext cx="8229600" cy="3992563"/>
          </a:xfrm>
        </p:spPr>
        <p:txBody>
          <a:bodyPr>
            <a:normAutofit/>
          </a:bodyPr>
          <a:lstStyle/>
          <a:p>
            <a:pPr>
              <a:lnSpc>
                <a:spcPct val="80000"/>
              </a:lnSpc>
            </a:pPr>
            <a:r>
              <a:rPr lang="en-US" dirty="0"/>
              <a:t>Manuscripts and NASIS should be critically and dependently reviewed </a:t>
            </a:r>
          </a:p>
          <a:p>
            <a:pPr>
              <a:lnSpc>
                <a:spcPct val="80000"/>
              </a:lnSpc>
            </a:pPr>
            <a:r>
              <a:rPr lang="en-US" dirty="0"/>
              <a:t>Update projects are to be designed to improve the existing product </a:t>
            </a:r>
          </a:p>
          <a:p>
            <a:r>
              <a:rPr lang="en-US" dirty="0"/>
              <a:t>Office re-correlations, with sufficient historical data (pedon, transect, lab data, correlation documents, manuscripts) should be acceptable</a:t>
            </a:r>
          </a:p>
          <a:p>
            <a:pPr>
              <a:lnSpc>
                <a:spcPct val="80000"/>
              </a:lnSpc>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blinds(horizontal)">
                                      <p:cBhvr>
                                        <p:cTn id="7" dur="500"/>
                                        <p:tgtEl>
                                          <p:spTgt spid="2437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3715">
                                            <p:txEl>
                                              <p:pRg st="1" end="1"/>
                                            </p:txEl>
                                          </p:spTgt>
                                        </p:tgtEl>
                                        <p:attrNameLst>
                                          <p:attrName>style.visibility</p:attrName>
                                        </p:attrNameLst>
                                      </p:cBhvr>
                                      <p:to>
                                        <p:strVal val="visible"/>
                                      </p:to>
                                    </p:set>
                                    <p:animEffect transition="in" filter="blinds(horizontal)">
                                      <p:cBhvr>
                                        <p:cTn id="12" dur="500"/>
                                        <p:tgtEl>
                                          <p:spTgt spid="2437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3715">
                                            <p:txEl>
                                              <p:pRg st="2" end="2"/>
                                            </p:txEl>
                                          </p:spTgt>
                                        </p:tgtEl>
                                        <p:attrNameLst>
                                          <p:attrName>style.visibility</p:attrName>
                                        </p:attrNameLst>
                                      </p:cBhvr>
                                      <p:to>
                                        <p:strVal val="visible"/>
                                      </p:to>
                                    </p:set>
                                    <p:animEffect transition="in" filter="blinds(horizontal)">
                                      <p:cBhvr>
                                        <p:cTn id="17" dur="500"/>
                                        <p:tgtEl>
                                          <p:spTgt spid="2437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a:t>Update Vision</a:t>
            </a:r>
          </a:p>
        </p:txBody>
      </p:sp>
      <p:sp>
        <p:nvSpPr>
          <p:cNvPr id="3" name="Content Placeholder 2"/>
          <p:cNvSpPr>
            <a:spLocks noGrp="1"/>
          </p:cNvSpPr>
          <p:nvPr>
            <p:ph idx="1"/>
          </p:nvPr>
        </p:nvSpPr>
        <p:spPr>
          <a:xfrm>
            <a:off x="457200" y="1981200"/>
            <a:ext cx="8229600" cy="4678363"/>
          </a:xfrm>
        </p:spPr>
        <p:txBody>
          <a:bodyPr>
            <a:normAutofit lnSpcReduction="10000"/>
          </a:bodyPr>
          <a:lstStyle/>
          <a:p>
            <a:r>
              <a:rPr lang="en-US" dirty="0">
                <a:solidFill>
                  <a:srgbClr val="FF0000"/>
                </a:solidFill>
              </a:rPr>
              <a:t>First Update is Attribute Database</a:t>
            </a:r>
          </a:p>
          <a:p>
            <a:pPr lvl="1"/>
            <a:r>
              <a:rPr lang="en-US" dirty="0"/>
              <a:t>Reconcile map unit names across political boundaries</a:t>
            </a:r>
          </a:p>
          <a:p>
            <a:pPr lvl="1"/>
            <a:r>
              <a:rPr lang="en-US" dirty="0"/>
              <a:t>Assign new national symbols for similar map unit concepts</a:t>
            </a:r>
          </a:p>
          <a:p>
            <a:pPr lvl="1"/>
            <a:r>
              <a:rPr lang="en-US" dirty="0"/>
              <a:t>All map unit evaluations are to be completed before development of Projects</a:t>
            </a:r>
          </a:p>
          <a:p>
            <a:pPr lvl="1"/>
            <a:r>
              <a:rPr lang="en-US" dirty="0"/>
              <a:t>Fully populate the Major components and all “</a:t>
            </a:r>
            <a:r>
              <a:rPr lang="en-US" b="1" i="1" u="sng" dirty="0">
                <a:solidFill>
                  <a:srgbClr val="FF0000"/>
                </a:solidFill>
              </a:rPr>
              <a:t>strongly contrasting</a:t>
            </a:r>
            <a:r>
              <a:rPr lang="en-US" dirty="0"/>
              <a:t>” Minor components</a:t>
            </a:r>
            <a:endParaRPr lang="en-US" sz="2000" dirty="0"/>
          </a:p>
          <a:p>
            <a:pPr lvl="1"/>
            <a:r>
              <a:rPr lang="en-US" dirty="0"/>
              <a:t>Many projects will be office re-correlations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a:t>Update Vision</a:t>
            </a:r>
          </a:p>
        </p:txBody>
      </p:sp>
      <p:sp>
        <p:nvSpPr>
          <p:cNvPr id="3" name="Content Placeholder 2"/>
          <p:cNvSpPr>
            <a:spLocks noGrp="1"/>
          </p:cNvSpPr>
          <p:nvPr>
            <p:ph idx="1"/>
          </p:nvPr>
        </p:nvSpPr>
        <p:spPr>
          <a:xfrm>
            <a:off x="457200" y="1981200"/>
            <a:ext cx="8229600" cy="4678363"/>
          </a:xfrm>
        </p:spPr>
        <p:txBody>
          <a:bodyPr>
            <a:normAutofit/>
          </a:bodyPr>
          <a:lstStyle/>
          <a:p>
            <a:r>
              <a:rPr lang="en-US" dirty="0">
                <a:solidFill>
                  <a:srgbClr val="FF0000"/>
                </a:solidFill>
              </a:rPr>
              <a:t>Second Update is Spatial Database</a:t>
            </a:r>
          </a:p>
          <a:p>
            <a:pPr lvl="1"/>
            <a:r>
              <a:rPr lang="en-US" dirty="0"/>
              <a:t>Spatial update will use a fully populated attribute database</a:t>
            </a:r>
          </a:p>
          <a:p>
            <a:pPr lvl="1"/>
            <a:r>
              <a:rPr lang="en-US" dirty="0"/>
              <a:t>Spatial tools will be available in the future to improve the spatial product</a:t>
            </a:r>
          </a:p>
          <a:p>
            <a:pPr lvl="1"/>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2samplepoints"/>
          <p:cNvPicPr>
            <a:picLocks noChangeAspect="1" noChangeArrowheads="1"/>
          </p:cNvPicPr>
          <p:nvPr/>
        </p:nvPicPr>
        <p:blipFill>
          <a:blip r:embed="rId3" cstate="print"/>
          <a:srcRect/>
          <a:stretch>
            <a:fillRect/>
          </a:stretch>
        </p:blipFill>
        <p:spPr bwMode="auto">
          <a:xfrm>
            <a:off x="3581400" y="2882339"/>
            <a:ext cx="5562600" cy="3975661"/>
          </a:xfrm>
          <a:prstGeom prst="rect">
            <a:avLst/>
          </a:prstGeom>
          <a:noFill/>
        </p:spPr>
      </p:pic>
      <p:sp>
        <p:nvSpPr>
          <p:cNvPr id="2" name="Title 1"/>
          <p:cNvSpPr>
            <a:spLocks noGrp="1"/>
          </p:cNvSpPr>
          <p:nvPr>
            <p:ph type="title"/>
          </p:nvPr>
        </p:nvSpPr>
        <p:spPr>
          <a:xfrm>
            <a:off x="457200" y="914400"/>
            <a:ext cx="8229600" cy="1143000"/>
          </a:xfrm>
        </p:spPr>
        <p:txBody>
          <a:bodyPr/>
          <a:lstStyle/>
          <a:p>
            <a:r>
              <a:rPr lang="en-US" dirty="0"/>
              <a:t>Why Tabular First?</a:t>
            </a:r>
          </a:p>
        </p:txBody>
      </p:sp>
      <p:sp>
        <p:nvSpPr>
          <p:cNvPr id="3" name="Content Placeholder 2"/>
          <p:cNvSpPr>
            <a:spLocks noGrp="1"/>
          </p:cNvSpPr>
          <p:nvPr>
            <p:ph idx="1"/>
          </p:nvPr>
        </p:nvSpPr>
        <p:spPr>
          <a:xfrm>
            <a:off x="457200" y="1981201"/>
            <a:ext cx="8229600" cy="1295399"/>
          </a:xfrm>
        </p:spPr>
        <p:txBody>
          <a:bodyPr>
            <a:normAutofit fontScale="77500" lnSpcReduction="20000"/>
          </a:bodyPr>
          <a:lstStyle/>
          <a:p>
            <a:r>
              <a:rPr lang="en-US" dirty="0"/>
              <a:t>Spatial (</a:t>
            </a:r>
            <a:r>
              <a:rPr lang="en-US" dirty="0" err="1"/>
              <a:t>Hyperspectral</a:t>
            </a:r>
            <a:r>
              <a:rPr lang="en-US" dirty="0"/>
              <a:t> or </a:t>
            </a:r>
            <a:r>
              <a:rPr lang="en-US" dirty="0" err="1"/>
              <a:t>LiDAR</a:t>
            </a:r>
            <a:r>
              <a:rPr lang="en-US" dirty="0"/>
              <a:t>) should be available for the entire USA in 5-7 years. The agency is pursuing national coverage of </a:t>
            </a:r>
            <a:r>
              <a:rPr lang="en-US" dirty="0" err="1"/>
              <a:t>LiDAR</a:t>
            </a:r>
            <a:r>
              <a:rPr lang="en-US" dirty="0"/>
              <a:t> like we did a few years back with </a:t>
            </a:r>
            <a:r>
              <a:rPr lang="en-US" dirty="0" err="1"/>
              <a:t>ortho</a:t>
            </a:r>
            <a:r>
              <a:rPr lang="en-US" dirty="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a:t>Why Tabular First?</a:t>
            </a:r>
          </a:p>
        </p:txBody>
      </p:sp>
      <p:sp>
        <p:nvSpPr>
          <p:cNvPr id="3" name="Content Placeholder 2"/>
          <p:cNvSpPr>
            <a:spLocks noGrp="1"/>
          </p:cNvSpPr>
          <p:nvPr>
            <p:ph idx="1"/>
          </p:nvPr>
        </p:nvSpPr>
        <p:spPr>
          <a:xfrm>
            <a:off x="457200" y="1981201"/>
            <a:ext cx="8229600" cy="1447799"/>
          </a:xfrm>
        </p:spPr>
        <p:txBody>
          <a:bodyPr>
            <a:normAutofit fontScale="70000" lnSpcReduction="20000"/>
          </a:bodyPr>
          <a:lstStyle/>
          <a:p>
            <a:r>
              <a:rPr lang="en-US" dirty="0"/>
              <a:t>We now have the tools to easily identify where the “</a:t>
            </a:r>
            <a:r>
              <a:rPr lang="en-US" dirty="0" err="1"/>
              <a:t>Frankensteins</a:t>
            </a:r>
            <a:r>
              <a:rPr lang="en-US" dirty="0"/>
              <a:t>”  located along county and state boundaries.  All users see the issue of making a soil survey for over 110 years.  They want the discrepancies dealt with and it will make a great way to show improvement in the products.</a:t>
            </a:r>
          </a:p>
        </p:txBody>
      </p:sp>
      <p:pic>
        <p:nvPicPr>
          <p:cNvPr id="3074" name="Picture 2"/>
          <p:cNvPicPr>
            <a:picLocks noChangeAspect="1" noChangeArrowheads="1"/>
          </p:cNvPicPr>
          <p:nvPr/>
        </p:nvPicPr>
        <p:blipFill>
          <a:blip r:embed="rId3" cstate="print"/>
          <a:srcRect/>
          <a:stretch>
            <a:fillRect/>
          </a:stretch>
        </p:blipFill>
        <p:spPr bwMode="auto">
          <a:xfrm>
            <a:off x="4419600" y="3214712"/>
            <a:ext cx="4724400" cy="3643287"/>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b="5387"/>
          <a:stretch>
            <a:fillRect/>
          </a:stretch>
        </p:blipFill>
        <p:spPr bwMode="auto">
          <a:xfrm>
            <a:off x="0" y="3505200"/>
            <a:ext cx="4724942" cy="3352800"/>
          </a:xfrm>
          <a:prstGeom prst="rect">
            <a:avLst/>
          </a:prstGeom>
          <a:noFill/>
          <a:ln w="9525">
            <a:noFill/>
            <a:miter lim="800000"/>
            <a:headEnd/>
            <a:tailEnd/>
          </a:ln>
          <a:effectLst/>
        </p:spPr>
      </p:pic>
      <p:cxnSp>
        <p:nvCxnSpPr>
          <p:cNvPr id="9" name="Straight Arrow Connector 8"/>
          <p:cNvCxnSpPr/>
          <p:nvPr/>
        </p:nvCxnSpPr>
        <p:spPr>
          <a:xfrm rot="5400000">
            <a:off x="7391400" y="3581400"/>
            <a:ext cx="990600" cy="990600"/>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143000"/>
          </a:xfrm>
        </p:spPr>
        <p:txBody>
          <a:bodyPr>
            <a:normAutofit fontScale="90000"/>
          </a:bodyPr>
          <a:lstStyle/>
          <a:p>
            <a:r>
              <a:rPr lang="en-US" dirty="0"/>
              <a:t>Pre - 1972 – Soil Survey Interpretation Record </a:t>
            </a:r>
          </a:p>
        </p:txBody>
      </p:sp>
      <p:pic>
        <p:nvPicPr>
          <p:cNvPr id="4" name="Picture 3" descr="scan0001.jpg"/>
          <p:cNvPicPr>
            <a:picLocks noChangeAspect="1"/>
          </p:cNvPicPr>
          <p:nvPr/>
        </p:nvPicPr>
        <p:blipFill>
          <a:blip r:embed="rId3" cstate="print"/>
          <a:stretch>
            <a:fillRect/>
          </a:stretch>
        </p:blipFill>
        <p:spPr>
          <a:xfrm>
            <a:off x="1295400" y="0"/>
            <a:ext cx="5200768" cy="6858000"/>
          </a:xfrm>
          <a:prstGeom prst="rect">
            <a:avLst/>
          </a:prstGeom>
        </p:spPr>
      </p:pic>
      <p:pic>
        <p:nvPicPr>
          <p:cNvPr id="11" name="Picture 10" descr="scan0001.jpg"/>
          <p:cNvPicPr>
            <a:picLocks noChangeAspect="1"/>
          </p:cNvPicPr>
          <p:nvPr/>
        </p:nvPicPr>
        <p:blipFill>
          <a:blip r:embed="rId3" cstate="print"/>
          <a:srcRect b="57778"/>
          <a:stretch>
            <a:fillRect/>
          </a:stretch>
        </p:blipFill>
        <p:spPr>
          <a:xfrm>
            <a:off x="-2" y="1"/>
            <a:ext cx="9169777" cy="5105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a:t>Why Tabular First?</a:t>
            </a:r>
          </a:p>
        </p:txBody>
      </p:sp>
      <p:sp>
        <p:nvSpPr>
          <p:cNvPr id="3" name="Content Placeholder 2"/>
          <p:cNvSpPr>
            <a:spLocks noGrp="1"/>
          </p:cNvSpPr>
          <p:nvPr>
            <p:ph idx="1"/>
          </p:nvPr>
        </p:nvSpPr>
        <p:spPr>
          <a:xfrm>
            <a:off x="457200" y="1981201"/>
            <a:ext cx="8229600" cy="1295400"/>
          </a:xfrm>
        </p:spPr>
        <p:txBody>
          <a:bodyPr>
            <a:normAutofit fontScale="70000" lnSpcReduction="20000"/>
          </a:bodyPr>
          <a:lstStyle/>
          <a:p>
            <a:r>
              <a:rPr lang="en-US" dirty="0"/>
              <a:t>Geospatial mapping tools that use the traditional vector/polygon soil lines hopefully will be fully developed so a model will be used to drape the existing soil lines more accurately along the soil-</a:t>
            </a:r>
            <a:r>
              <a:rPr lang="en-US" dirty="0" err="1"/>
              <a:t>scape</a:t>
            </a:r>
            <a:r>
              <a:rPr lang="en-US" dirty="0"/>
              <a:t> without having to use manual GIS and do it more automatically. </a:t>
            </a:r>
          </a:p>
        </p:txBody>
      </p:sp>
      <p:pic>
        <p:nvPicPr>
          <p:cNvPr id="5" name="Picture 4"/>
          <p:cNvPicPr>
            <a:picLocks noChangeAspect="1" noChangeArrowheads="1"/>
          </p:cNvPicPr>
          <p:nvPr/>
        </p:nvPicPr>
        <p:blipFill>
          <a:blip r:embed="rId3" cstate="print"/>
          <a:srcRect/>
          <a:stretch>
            <a:fillRect/>
          </a:stretch>
        </p:blipFill>
        <p:spPr bwMode="auto">
          <a:xfrm>
            <a:off x="3153697" y="3200401"/>
            <a:ext cx="5990303" cy="36576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a:t>Why Tabular First?</a:t>
            </a:r>
          </a:p>
        </p:txBody>
      </p:sp>
      <p:sp>
        <p:nvSpPr>
          <p:cNvPr id="3" name="Content Placeholder 2"/>
          <p:cNvSpPr>
            <a:spLocks noGrp="1"/>
          </p:cNvSpPr>
          <p:nvPr>
            <p:ph idx="1"/>
          </p:nvPr>
        </p:nvSpPr>
        <p:spPr>
          <a:xfrm>
            <a:off x="381000" y="1828800"/>
            <a:ext cx="8229600" cy="3657600"/>
          </a:xfrm>
        </p:spPr>
        <p:txBody>
          <a:bodyPr>
            <a:noAutofit/>
          </a:bodyPr>
          <a:lstStyle/>
          <a:p>
            <a:r>
              <a:rPr lang="en-US" sz="2800" dirty="0"/>
              <a:t>During the next 5 years we will be looking at how to start using raster based soil survey information.  </a:t>
            </a:r>
          </a:p>
          <a:p>
            <a:r>
              <a:rPr lang="en-US" sz="2800" dirty="0"/>
              <a:t>There is already the 30 meter resolution of existing SSURGO and soon with 10 meter resolution of SSURGO.  </a:t>
            </a:r>
          </a:p>
          <a:p>
            <a:r>
              <a:rPr lang="en-US" sz="2800" dirty="0"/>
              <a:t>So decisions are needed on how to manage raster soil survey with new soil interpretations and how to serve this new product to our customers.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lstStyle/>
          <a:p>
            <a:r>
              <a:rPr lang="en-US" dirty="0"/>
              <a:t>Why Tabular First?</a:t>
            </a:r>
          </a:p>
        </p:txBody>
      </p:sp>
      <p:sp>
        <p:nvSpPr>
          <p:cNvPr id="3" name="Content Placeholder 2"/>
          <p:cNvSpPr>
            <a:spLocks noGrp="1"/>
          </p:cNvSpPr>
          <p:nvPr>
            <p:ph idx="1"/>
          </p:nvPr>
        </p:nvSpPr>
        <p:spPr>
          <a:xfrm>
            <a:off x="381000" y="1828800"/>
            <a:ext cx="8229600" cy="2209799"/>
          </a:xfrm>
        </p:spPr>
        <p:txBody>
          <a:bodyPr>
            <a:normAutofit fontScale="70000" lnSpcReduction="20000"/>
          </a:bodyPr>
          <a:lstStyle/>
          <a:p>
            <a:r>
              <a:rPr lang="en-US" dirty="0"/>
              <a:t>During the next 5 years we will be looking at how to start using raster based soil survey information.  We are already doing the 30 meter resolution of existing SSURGO and soon with 10 meter resolution of SSURGO.  So we now need to decide how to manage raster soil survey with new soil interpretations and how to serve this new product to our customers.</a:t>
            </a:r>
          </a:p>
        </p:txBody>
      </p:sp>
      <p:pic>
        <p:nvPicPr>
          <p:cNvPr id="6" name="Picture 5" descr="LA_missingdata.jpg"/>
          <p:cNvPicPr>
            <a:picLocks noChangeAspect="1"/>
          </p:cNvPicPr>
          <p:nvPr/>
        </p:nvPicPr>
        <p:blipFill>
          <a:blip r:embed="rId3" cstate="print"/>
          <a:stretch>
            <a:fillRect/>
          </a:stretch>
        </p:blipFill>
        <p:spPr>
          <a:xfrm>
            <a:off x="-85742" y="0"/>
            <a:ext cx="9229742" cy="68579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6475"/>
            <a:ext cx="8229600" cy="1143000"/>
          </a:xfrm>
        </p:spPr>
        <p:txBody>
          <a:bodyPr/>
          <a:lstStyle/>
          <a:p>
            <a:r>
              <a:rPr lang="en-US" dirty="0"/>
              <a:t>So, where do I start?</a:t>
            </a:r>
          </a:p>
        </p:txBody>
      </p:sp>
      <p:sp>
        <p:nvSpPr>
          <p:cNvPr id="3" name="Content Placeholder 2"/>
          <p:cNvSpPr>
            <a:spLocks noGrp="1"/>
          </p:cNvSpPr>
          <p:nvPr>
            <p:ph idx="1"/>
          </p:nvPr>
        </p:nvSpPr>
        <p:spPr>
          <a:xfrm>
            <a:off x="457200" y="2057401"/>
            <a:ext cx="8229600" cy="4267200"/>
          </a:xfrm>
        </p:spPr>
        <p:txBody>
          <a:bodyPr>
            <a:normAutofit/>
          </a:bodyPr>
          <a:lstStyle/>
          <a:p>
            <a:r>
              <a:rPr lang="en-US" dirty="0"/>
              <a:t>Read the book – read the manuscripts, the map unit concept is found in the book</a:t>
            </a:r>
          </a:p>
          <a:p>
            <a:r>
              <a:rPr lang="en-US" dirty="0"/>
              <a:t>Identify the Top 25 mapunits</a:t>
            </a:r>
          </a:p>
          <a:p>
            <a:r>
              <a:rPr lang="en-US" dirty="0"/>
              <a:t>And the Top 25 series</a:t>
            </a:r>
          </a:p>
          <a:p>
            <a:r>
              <a:rPr lang="en-US" dirty="0"/>
              <a:t>Reconcile map unit names</a:t>
            </a:r>
          </a:p>
          <a:p>
            <a:r>
              <a:rPr lang="en-US" dirty="0"/>
              <a:t>Compile a new map unit concept for the MLRA</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143000"/>
          </a:xfrm>
        </p:spPr>
        <p:txBody>
          <a:bodyPr>
            <a:normAutofit fontScale="90000"/>
          </a:bodyPr>
          <a:lstStyle/>
          <a:p>
            <a:r>
              <a:rPr lang="en-US" dirty="0"/>
              <a:t>Pre - 1972 – Soil Survey Interpretation Record </a:t>
            </a:r>
          </a:p>
        </p:txBody>
      </p:sp>
      <p:pic>
        <p:nvPicPr>
          <p:cNvPr id="8" name="Picture 7" descr="scan0002.jpg"/>
          <p:cNvPicPr>
            <a:picLocks noChangeAspect="1"/>
          </p:cNvPicPr>
          <p:nvPr/>
        </p:nvPicPr>
        <p:blipFill>
          <a:blip r:embed="rId3" cstate="print"/>
          <a:srcRect/>
          <a:stretch>
            <a:fillRect/>
          </a:stretch>
        </p:blipFill>
        <p:spPr>
          <a:xfrm>
            <a:off x="0" y="0"/>
            <a:ext cx="5286375" cy="6858000"/>
          </a:xfrm>
          <a:prstGeom prst="rect">
            <a:avLst/>
          </a:prstGeom>
        </p:spPr>
      </p:pic>
      <p:pic>
        <p:nvPicPr>
          <p:cNvPr id="10" name="Picture 9" descr="scan0003.jpg"/>
          <p:cNvPicPr>
            <a:picLocks noChangeAspect="1"/>
          </p:cNvPicPr>
          <p:nvPr/>
        </p:nvPicPr>
        <p:blipFill>
          <a:blip r:embed="rId4" cstate="print"/>
          <a:stretch>
            <a:fillRect/>
          </a:stretch>
        </p:blipFill>
        <p:spPr>
          <a:xfrm>
            <a:off x="3957484" y="0"/>
            <a:ext cx="5186516" cy="6858000"/>
          </a:xfrm>
          <a:prstGeom prst="rect">
            <a:avLst/>
          </a:prstGeom>
        </p:spPr>
      </p:pic>
      <p:pic>
        <p:nvPicPr>
          <p:cNvPr id="6" name="Picture 5" descr="scan0002.jpg"/>
          <p:cNvPicPr>
            <a:picLocks noChangeAspect="1"/>
          </p:cNvPicPr>
          <p:nvPr/>
        </p:nvPicPr>
        <p:blipFill>
          <a:blip r:embed="rId3" cstate="print"/>
          <a:srcRect b="54444"/>
          <a:stretch>
            <a:fillRect/>
          </a:stretch>
        </p:blipFill>
        <p:spPr>
          <a:xfrm>
            <a:off x="0" y="152399"/>
            <a:ext cx="9177918" cy="54240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143000"/>
          </a:xfrm>
        </p:spPr>
        <p:txBody>
          <a:bodyPr>
            <a:normAutofit fontScale="90000"/>
          </a:bodyPr>
          <a:lstStyle/>
          <a:p>
            <a:r>
              <a:rPr lang="en-US" dirty="0"/>
              <a:t>1972 Soil Survey enters the </a:t>
            </a:r>
            <a:br>
              <a:rPr lang="en-US" dirty="0"/>
            </a:br>
            <a:r>
              <a:rPr lang="en-US" dirty="0"/>
              <a:t>Computer Age</a:t>
            </a:r>
          </a:p>
        </p:txBody>
      </p:sp>
      <p:sp>
        <p:nvSpPr>
          <p:cNvPr id="3" name="Content Placeholder 2"/>
          <p:cNvSpPr>
            <a:spLocks noGrp="1"/>
          </p:cNvSpPr>
          <p:nvPr>
            <p:ph idx="1"/>
          </p:nvPr>
        </p:nvSpPr>
        <p:spPr>
          <a:xfrm>
            <a:off x="381000" y="2057400"/>
            <a:ext cx="8229600" cy="4525963"/>
          </a:xfrm>
        </p:spPr>
        <p:txBody>
          <a:bodyPr>
            <a:normAutofit fontScale="77500" lnSpcReduction="20000"/>
          </a:bodyPr>
          <a:lstStyle/>
          <a:p>
            <a:r>
              <a:rPr lang="en-US" dirty="0"/>
              <a:t>Entry forms created</a:t>
            </a:r>
          </a:p>
          <a:p>
            <a:pPr lvl="1"/>
            <a:r>
              <a:rPr lang="en-US" dirty="0"/>
              <a:t>SOI-5</a:t>
            </a:r>
          </a:p>
          <a:p>
            <a:pPr lvl="1"/>
            <a:r>
              <a:rPr lang="en-US" dirty="0"/>
              <a:t>SOI-6</a:t>
            </a:r>
          </a:p>
          <a:p>
            <a:r>
              <a:rPr lang="en-US" dirty="0"/>
              <a:t>Data stored in mainframe at the Statistical Laboratory at Iowa State University</a:t>
            </a:r>
          </a:p>
          <a:p>
            <a:r>
              <a:rPr lang="en-US" dirty="0"/>
              <a:t>In 1974, the generation of manuscript tables of soil properties for inclusion in soil survey reports was introduced. Initially, all data processing was done locally at ISU, and hard copy was sent through the mail. The SOI-5 forms and the SOI-6 forms, used to enter map unit information for the soil surveys, were mailed from SCS offices to ISU for processing. Printed copies of revised records and generated tables were mailed back to SCS.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200"/>
            <a:ext cx="8382000" cy="1143000"/>
          </a:xfrm>
        </p:spPr>
        <p:txBody>
          <a:bodyPr>
            <a:normAutofit/>
          </a:bodyPr>
          <a:lstStyle/>
          <a:p>
            <a:pPr lvl="1" algn="ctr" rtl="0">
              <a:spcBef>
                <a:spcPct val="0"/>
              </a:spcBef>
            </a:pPr>
            <a:r>
              <a:rPr lang="en-US" sz="3200" dirty="0">
                <a:solidFill>
                  <a:schemeClr val="bg1"/>
                </a:solidFill>
              </a:rPr>
              <a:t>1972 - SOI-5  “Series Interpretation Record”</a:t>
            </a:r>
          </a:p>
        </p:txBody>
      </p:sp>
      <p:pic>
        <p:nvPicPr>
          <p:cNvPr id="13" name="Picture 12" descr="scan0004.jpg"/>
          <p:cNvPicPr>
            <a:picLocks noChangeAspect="1"/>
          </p:cNvPicPr>
          <p:nvPr/>
        </p:nvPicPr>
        <p:blipFill>
          <a:blip r:embed="rId3" cstate="print"/>
          <a:stretch>
            <a:fillRect/>
          </a:stretch>
        </p:blipFill>
        <p:spPr>
          <a:xfrm>
            <a:off x="0" y="-14218"/>
            <a:ext cx="5715000" cy="6872218"/>
          </a:xfrm>
          <a:prstGeom prst="rect">
            <a:avLst/>
          </a:prstGeom>
        </p:spPr>
      </p:pic>
      <p:pic>
        <p:nvPicPr>
          <p:cNvPr id="12" name="Picture 11" descr="scan0005.jpg"/>
          <p:cNvPicPr>
            <a:picLocks noChangeAspect="1"/>
          </p:cNvPicPr>
          <p:nvPr/>
        </p:nvPicPr>
        <p:blipFill>
          <a:blip r:embed="rId4" cstate="print"/>
          <a:stretch>
            <a:fillRect/>
          </a:stretch>
        </p:blipFill>
        <p:spPr>
          <a:xfrm>
            <a:off x="3268938" y="0"/>
            <a:ext cx="5737985"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143000"/>
          </a:xfrm>
        </p:spPr>
        <p:txBody>
          <a:bodyPr/>
          <a:lstStyle/>
          <a:p>
            <a:r>
              <a:rPr lang="en-US" dirty="0"/>
              <a:t>1974 – SOIL-6 Map Unit Record</a:t>
            </a:r>
          </a:p>
        </p:txBody>
      </p:sp>
      <p:pic>
        <p:nvPicPr>
          <p:cNvPr id="4" name="Content Placeholder 3" descr="SOI_6.png"/>
          <p:cNvPicPr>
            <a:picLocks noGrp="1" noChangeAspect="1"/>
          </p:cNvPicPr>
          <p:nvPr>
            <p:ph idx="1"/>
          </p:nvPr>
        </p:nvPicPr>
        <p:blipFill>
          <a:blip r:embed="rId2" cstate="print"/>
          <a:stretch>
            <a:fillRect/>
          </a:stretch>
        </p:blipFill>
        <p:spPr>
          <a:xfrm>
            <a:off x="381000" y="1600201"/>
            <a:ext cx="8229600" cy="52578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200"/>
            <a:ext cx="8382000" cy="1143000"/>
          </a:xfrm>
        </p:spPr>
        <p:txBody>
          <a:bodyPr>
            <a:normAutofit/>
          </a:bodyPr>
          <a:lstStyle/>
          <a:p>
            <a:pPr lvl="1" algn="ctr" rtl="0">
              <a:spcBef>
                <a:spcPct val="0"/>
              </a:spcBef>
            </a:pPr>
            <a:r>
              <a:rPr lang="en-US" sz="3200" dirty="0">
                <a:solidFill>
                  <a:schemeClr val="bg1"/>
                </a:solidFill>
              </a:rPr>
              <a:t>1972 - SOI-5  “Series Interpretation Record”</a:t>
            </a:r>
          </a:p>
        </p:txBody>
      </p:sp>
      <p:sp>
        <p:nvSpPr>
          <p:cNvPr id="10" name="Line Callout 1 9"/>
          <p:cNvSpPr/>
          <p:nvPr/>
        </p:nvSpPr>
        <p:spPr>
          <a:xfrm>
            <a:off x="3124200" y="1828800"/>
            <a:ext cx="1828800" cy="990600"/>
          </a:xfrm>
          <a:prstGeom prst="borderCallout1">
            <a:avLst>
              <a:gd name="adj1" fmla="val 45264"/>
              <a:gd name="adj2" fmla="val 99113"/>
              <a:gd name="adj3" fmla="val 62418"/>
              <a:gd name="adj4" fmla="val 989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Later version with 4 pages</a:t>
            </a:r>
          </a:p>
        </p:txBody>
      </p:sp>
      <p:pic>
        <p:nvPicPr>
          <p:cNvPr id="11" name="Picture 10" descr="scan0006.jpg"/>
          <p:cNvPicPr>
            <a:picLocks noChangeAspect="1"/>
          </p:cNvPicPr>
          <p:nvPr/>
        </p:nvPicPr>
        <p:blipFill>
          <a:blip r:embed="rId3" cstate="print"/>
          <a:stretch>
            <a:fillRect/>
          </a:stretch>
        </p:blipFill>
        <p:spPr>
          <a:xfrm>
            <a:off x="0" y="0"/>
            <a:ext cx="5935016" cy="6858000"/>
          </a:xfrm>
          <a:prstGeom prst="rect">
            <a:avLst/>
          </a:prstGeom>
        </p:spPr>
      </p:pic>
      <p:pic>
        <p:nvPicPr>
          <p:cNvPr id="7" name="Picture 6" descr="scan0007.jpg"/>
          <p:cNvPicPr>
            <a:picLocks noChangeAspect="1"/>
          </p:cNvPicPr>
          <p:nvPr/>
        </p:nvPicPr>
        <p:blipFill>
          <a:blip r:embed="rId4" cstate="print"/>
          <a:stretch>
            <a:fillRect/>
          </a:stretch>
        </p:blipFill>
        <p:spPr>
          <a:xfrm>
            <a:off x="685800" y="0"/>
            <a:ext cx="5123250" cy="6858000"/>
          </a:xfrm>
          <a:prstGeom prst="rect">
            <a:avLst/>
          </a:prstGeom>
        </p:spPr>
      </p:pic>
      <p:pic>
        <p:nvPicPr>
          <p:cNvPr id="8" name="Picture 7" descr="scan0008.jpg"/>
          <p:cNvPicPr>
            <a:picLocks noChangeAspect="1"/>
          </p:cNvPicPr>
          <p:nvPr/>
        </p:nvPicPr>
        <p:blipFill>
          <a:blip r:embed="rId5" cstate="print"/>
          <a:stretch>
            <a:fillRect/>
          </a:stretch>
        </p:blipFill>
        <p:spPr>
          <a:xfrm>
            <a:off x="2057400" y="0"/>
            <a:ext cx="5544686" cy="6858000"/>
          </a:xfrm>
          <a:prstGeom prst="rect">
            <a:avLst/>
          </a:prstGeom>
        </p:spPr>
      </p:pic>
      <p:pic>
        <p:nvPicPr>
          <p:cNvPr id="9" name="Picture 8" descr="scan0009.jpg"/>
          <p:cNvPicPr>
            <a:picLocks noChangeAspect="1"/>
          </p:cNvPicPr>
          <p:nvPr/>
        </p:nvPicPr>
        <p:blipFill>
          <a:blip r:embed="rId6" cstate="print"/>
          <a:stretch>
            <a:fillRect/>
          </a:stretch>
        </p:blipFill>
        <p:spPr>
          <a:xfrm>
            <a:off x="3017302" y="0"/>
            <a:ext cx="6126698"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rgbClr val="FFFFFF"/>
      </a:dk1>
      <a:lt1>
        <a:sysClr val="window" lastClr="FFFFFF"/>
      </a:lt1>
      <a:dk2>
        <a:srgbClr val="FFFFFF"/>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AD7AAAF7D6249A5F3357A592D6499" ma:contentTypeVersion="3" ma:contentTypeDescription="Create a new document." ma:contentTypeScope="" ma:versionID="97d0eca9d9bd4ba4c0b0ab648156b696">
  <xsd:schema xmlns:xsd="http://www.w3.org/2001/XMLSchema" xmlns:xs="http://www.w3.org/2001/XMLSchema" xmlns:p="http://schemas.microsoft.com/office/2006/metadata/properties" xmlns:ns1="http://schemas.microsoft.com/sharepoint/v3" targetNamespace="http://schemas.microsoft.com/office/2006/metadata/properties" ma:root="true" ma:fieldsID="df23eb26356a57ca2bba36251d0a2ac1" ns1:_="">
    <xsd:import namespace="http://schemas.microsoft.com/sharepoint/v3"/>
    <xsd:element name="properties">
      <xsd:complexType>
        <xsd:sequence>
          <xsd:element name="documentManagement">
            <xsd:complexType>
              <xsd:all>
                <xsd:element ref="ns1:FTPSi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TPSite" ma:index="8" nillable="true" ma:displayName="FTP Site" ma:default="ftp://, " ma:internalName="FTPSite">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FTPSite xmlns="http://schemas.microsoft.com/sharepoint/v3">
      <Url>ftp://,</Url>
      <Description>ftp://, </Description>
    </FTPSite>
  </documentManagement>
</p:properties>
</file>

<file path=customXml/itemProps1.xml><?xml version="1.0" encoding="utf-8"?>
<ds:datastoreItem xmlns:ds="http://schemas.openxmlformats.org/officeDocument/2006/customXml" ds:itemID="{787119D6-9665-4457-A937-E48EC6D83E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5379F4-1875-4E12-AD1D-39CFBC4A74D5}">
  <ds:schemaRefs>
    <ds:schemaRef ds:uri="http://schemas.microsoft.com/sharepoint/v3/contenttype/forms"/>
  </ds:schemaRefs>
</ds:datastoreItem>
</file>

<file path=customXml/itemProps3.xml><?xml version="1.0" encoding="utf-8"?>
<ds:datastoreItem xmlns:ds="http://schemas.openxmlformats.org/officeDocument/2006/customXml" ds:itemID="{EDA582C5-2465-4359-A123-D03ECCD2B40D}">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3361</TotalTime>
  <Words>4194</Words>
  <Application>Microsoft Office PowerPoint</Application>
  <PresentationFormat>On-screen Show (4:3)</PresentationFormat>
  <Paragraphs>237</Paragraphs>
  <Slides>33</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NASIS 6.0</vt:lpstr>
      <vt:lpstr>Pre - 1972 – Soil Survey Interpretation Record </vt:lpstr>
      <vt:lpstr>Pre - 1972 – Soil Survey Interpretation Record </vt:lpstr>
      <vt:lpstr>Pre - 1972 – Soil Survey Interpretation Record </vt:lpstr>
      <vt:lpstr>1972 Soil Survey enters the  Computer Age</vt:lpstr>
      <vt:lpstr>PowerPoint Presentation</vt:lpstr>
      <vt:lpstr>1972 - SOI-5  “Series Interpretation Record”</vt:lpstr>
      <vt:lpstr>1974 – SOIL-6 Map Unit Record</vt:lpstr>
      <vt:lpstr>1972 - SOI-5  “Series Interpretation Record”</vt:lpstr>
      <vt:lpstr>1972 - SOI-5  “Series Interpretation Record”</vt:lpstr>
      <vt:lpstr>1974 – SOIL-6 Map Unit Record</vt:lpstr>
      <vt:lpstr>NASIS Foundation</vt:lpstr>
      <vt:lpstr>SOI-5 + SOI6 = MUIR</vt:lpstr>
      <vt:lpstr>SOI-5 + SOI6 = MUIR</vt:lpstr>
      <vt:lpstr>NASIS Timeline</vt:lpstr>
      <vt:lpstr>NASIS Timeline</vt:lpstr>
      <vt:lpstr>NASIS Timeline</vt:lpstr>
      <vt:lpstr>NASIS Timeline</vt:lpstr>
      <vt:lpstr>NASIS Timeline</vt:lpstr>
      <vt:lpstr>NASIS Foundation – where did this data come from?</vt:lpstr>
      <vt:lpstr>NASIS Foundation – notice any differences?</vt:lpstr>
      <vt:lpstr>Project Planning</vt:lpstr>
      <vt:lpstr>Updating Soil Surveys</vt:lpstr>
      <vt:lpstr>Manuscript versus NASIS Review</vt:lpstr>
      <vt:lpstr>Manuscript and NASIS Review</vt:lpstr>
      <vt:lpstr>Update Vision</vt:lpstr>
      <vt:lpstr>Update Vision</vt:lpstr>
      <vt:lpstr>Why Tabular First?</vt:lpstr>
      <vt:lpstr>Why Tabular First?</vt:lpstr>
      <vt:lpstr>Why Tabular First?</vt:lpstr>
      <vt:lpstr>Why Tabular First?</vt:lpstr>
      <vt:lpstr>Why Tabular First?</vt:lpstr>
      <vt:lpstr>So, where do I start?</vt:lpstr>
    </vt:vector>
  </TitlesOfParts>
  <Company>USDA OCIO-ITS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 of NASIS 6.0</dc:title>
  <dc:creator>paul.finnell</dc:creator>
  <cp:lastModifiedBy>Nicol, Lisa (CTR) - FPAC-BC, Fort Collins, CO</cp:lastModifiedBy>
  <cp:revision>322</cp:revision>
  <dcterms:created xsi:type="dcterms:W3CDTF">2010-06-14T18:32:04Z</dcterms:created>
  <dcterms:modified xsi:type="dcterms:W3CDTF">2019-10-07T16:04:00Z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0x0101000E4AD7AAAF7D6249A5F3357A592D6499</vt:lpwstr>
  </property>
  <property fmtid="{D5CDD505-2E9C-101B-9397-08002B2CF9AE}" pid="3" name="Order">
    <vt:r8>18800</vt:r8>
  </property>
  <property fmtid="{D5CDD505-2E9C-101B-9397-08002B2CF9AE}" pid="4" name="URL">
    <vt:lpwstr/>
  </property>
  <property fmtid="{D5CDD505-2E9C-101B-9397-08002B2CF9AE}" pid="5" name="xd_ProgID">
    <vt:lpwstr/>
  </property>
  <property fmtid="{D5CDD505-2E9C-101B-9397-08002B2CF9AE}" pid="6" name="TemplateUrl">
    <vt:lpwstr/>
  </property>
</Properties>
</file>